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1.xml" ContentType="application/vnd.openxmlformats-officedocument.drawingml.chartshape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3" r:id="rId3"/>
    <p:sldId id="304" r:id="rId4"/>
    <p:sldId id="305" r:id="rId5"/>
    <p:sldId id="306" r:id="rId6"/>
    <p:sldId id="307" r:id="rId7"/>
    <p:sldId id="262" r:id="rId8"/>
    <p:sldId id="261" r:id="rId9"/>
    <p:sldId id="263" r:id="rId10"/>
    <p:sldId id="308" r:id="rId11"/>
    <p:sldId id="309" r:id="rId12"/>
    <p:sldId id="256" r:id="rId13"/>
    <p:sldId id="272" r:id="rId14"/>
    <p:sldId id="273" r:id="rId15"/>
    <p:sldId id="274" r:id="rId16"/>
    <p:sldId id="276" r:id="rId17"/>
    <p:sldId id="278" r:id="rId18"/>
    <p:sldId id="277" r:id="rId19"/>
    <p:sldId id="275" r:id="rId20"/>
    <p:sldId id="257" r:id="rId21"/>
    <p:sldId id="258" r:id="rId22"/>
    <p:sldId id="259" r:id="rId23"/>
    <p:sldId id="267" r:id="rId24"/>
    <p:sldId id="266" r:id="rId25"/>
    <p:sldId id="260" r:id="rId26"/>
    <p:sldId id="265" r:id="rId27"/>
    <p:sldId id="268" r:id="rId28"/>
    <p:sldId id="270" r:id="rId29"/>
    <p:sldId id="279" r:id="rId30"/>
    <p:sldId id="280" r:id="rId31"/>
    <p:sldId id="282" r:id="rId32"/>
    <p:sldId id="283" r:id="rId33"/>
    <p:sldId id="284" r:id="rId34"/>
    <p:sldId id="285" r:id="rId35"/>
    <p:sldId id="289" r:id="rId36"/>
    <p:sldId id="287" r:id="rId37"/>
    <p:sldId id="288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300" r:id="rId47"/>
    <p:sldId id="298" r:id="rId48"/>
    <p:sldId id="299" r:id="rId49"/>
    <p:sldId id="31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3d-&#39564;&#35777;-compact(4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3d-&#39564;&#35777;-compac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67-parallel-jacobian-deteriorat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3d-&#39564;&#35777;-compac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3d-&#39564;&#35777;-compact(4).xlsx" TargetMode="Externa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3d-&#39564;&#35777;-compact(8)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3d-&#39564;&#35777;-compact(8)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3d-&#39564;&#35777;-compact(9)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3d-&#39564;&#35777;-compact(9)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3d-&#39564;&#35777;-compact(9)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3d-&#39564;&#35777;-compact(4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cylinder-eigenvalue-re40-and-5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ocuments\GitHub\eigenvalueStability\keyResults\rotor67-22passage\rotor67-annular-cascade-valid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ocuments\GitHub\eigenvalueStability\keyResults\rotor67-22passage\rotor67-annular-cascade-valid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ocuments\GitHub\eigenvalueStability\keyResults\rotor67-22passage\rotor67-annular-cascade-valid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ocuments\GitHub\eigenvalueStability\keyResults\rotor67-22passage\rotor67-annular-cascade-valid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ocuments\GitHub\eigenvalueStability\keyResults\rotor67-22passage\rotor67-annular-cascade-valid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ocuments\GitHub\eigenvalueStability\keyResults\rotor67-22passage\rotor67-annular-cascade-valid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82583333333332"/>
          <c:y val="2.8934999999999999E-2"/>
          <c:w val="0.80955861111111116"/>
          <c:h val="0.84033796296296293"/>
        </c:manualLayout>
      </c:layout>
      <c:scatterChart>
        <c:scatterStyle val="lineMarker"/>
        <c:varyColors val="0"/>
        <c:ser>
          <c:idx val="7"/>
          <c:order val="0"/>
          <c:tx>
            <c:strRef>
              <c:f>特征值文章中网格收敛结果!$AE$73</c:f>
              <c:strCache>
                <c:ptCount val="1"/>
                <c:pt idx="0">
                  <c:v>测量值（Strazisar 1985）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'AIAAJ paper中的结果'!$A$3:$A$15</c:f>
              <c:numCache>
                <c:formatCode>0.0000</c:formatCode>
                <c:ptCount val="13"/>
                <c:pt idx="0">
                  <c:v>34.96</c:v>
                </c:pt>
                <c:pt idx="1">
                  <c:v>34.96</c:v>
                </c:pt>
                <c:pt idx="2">
                  <c:v>34.923200000000016</c:v>
                </c:pt>
                <c:pt idx="3">
                  <c:v>34.647199999999984</c:v>
                </c:pt>
                <c:pt idx="4">
                  <c:v>34.638000000000019</c:v>
                </c:pt>
                <c:pt idx="5">
                  <c:v>34.656399999999998</c:v>
                </c:pt>
                <c:pt idx="6">
                  <c:v>34.131999999999998</c:v>
                </c:pt>
                <c:pt idx="7">
                  <c:v>34.012399999999992</c:v>
                </c:pt>
                <c:pt idx="8">
                  <c:v>33.202799999999996</c:v>
                </c:pt>
                <c:pt idx="9">
                  <c:v>32.632400000000004</c:v>
                </c:pt>
                <c:pt idx="10">
                  <c:v>32.558799999999991</c:v>
                </c:pt>
                <c:pt idx="11">
                  <c:v>32.494399999999992</c:v>
                </c:pt>
                <c:pt idx="12">
                  <c:v>32.199999999999989</c:v>
                </c:pt>
              </c:numCache>
            </c:numRef>
          </c:xVal>
          <c:yVal>
            <c:numRef>
              <c:f>'AIAAJ paper中的结果'!$C$3:$C$15</c:f>
              <c:numCache>
                <c:formatCode>0.0000</c:formatCode>
                <c:ptCount val="13"/>
                <c:pt idx="0">
                  <c:v>1.3790990990990999</c:v>
                </c:pt>
                <c:pt idx="1">
                  <c:v>1.50648648648649</c:v>
                </c:pt>
                <c:pt idx="2">
                  <c:v>1.5443243243243201</c:v>
                </c:pt>
                <c:pt idx="3">
                  <c:v>1.6073873873873901</c:v>
                </c:pt>
                <c:pt idx="4">
                  <c:v>1.6389189189189199</c:v>
                </c:pt>
                <c:pt idx="5">
                  <c:v>1.6464864864864901</c:v>
                </c:pt>
                <c:pt idx="6">
                  <c:v>1.67801801801802</c:v>
                </c:pt>
                <c:pt idx="7">
                  <c:v>1.6767567567567601</c:v>
                </c:pt>
                <c:pt idx="8">
                  <c:v>1.71711711711712</c:v>
                </c:pt>
                <c:pt idx="9">
                  <c:v>1.72720720720721</c:v>
                </c:pt>
                <c:pt idx="10">
                  <c:v>1.73099099099099</c:v>
                </c:pt>
                <c:pt idx="11">
                  <c:v>1.72720720720721</c:v>
                </c:pt>
                <c:pt idx="12">
                  <c:v>1.7385585585585599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7B-4177-9FD2-562AD1447E1D}"/>
            </c:ext>
          </c:extLst>
        </c:ser>
        <c:ser>
          <c:idx val="0"/>
          <c:order val="5"/>
          <c:tx>
            <c:strRef>
              <c:f>特征值文章中网格收敛结果!$AE$74</c:f>
              <c:strCache>
                <c:ptCount val="1"/>
                <c:pt idx="0">
                  <c:v>NUMECA 粗网格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特征值文章中网格收敛结果!$B$53:$B$66</c:f>
              <c:numCache>
                <c:formatCode>General</c:formatCode>
                <c:ptCount val="14"/>
                <c:pt idx="0">
                  <c:v>34.58</c:v>
                </c:pt>
                <c:pt idx="1">
                  <c:v>34.533999999999999</c:v>
                </c:pt>
                <c:pt idx="2">
                  <c:v>34.386000000000003</c:v>
                </c:pt>
                <c:pt idx="3">
                  <c:v>34.003999999999998</c:v>
                </c:pt>
                <c:pt idx="4">
                  <c:v>33.49</c:v>
                </c:pt>
                <c:pt idx="5">
                  <c:v>33.158000000000001</c:v>
                </c:pt>
                <c:pt idx="6">
                  <c:v>32.94</c:v>
                </c:pt>
                <c:pt idx="7">
                  <c:v>32.68</c:v>
                </c:pt>
                <c:pt idx="8">
                  <c:v>32.35</c:v>
                </c:pt>
                <c:pt idx="9">
                  <c:v>31.96</c:v>
                </c:pt>
                <c:pt idx="10">
                  <c:v>31.766999999999999</c:v>
                </c:pt>
                <c:pt idx="11">
                  <c:v>31.545000000000002</c:v>
                </c:pt>
                <c:pt idx="12">
                  <c:v>31.253</c:v>
                </c:pt>
                <c:pt idx="13">
                  <c:v>31.024999999999999</c:v>
                </c:pt>
              </c:numCache>
            </c:numRef>
          </c:xVal>
          <c:yVal>
            <c:numRef>
              <c:f>特征值文章中网格收敛结果!$F$53:$F$66</c:f>
              <c:numCache>
                <c:formatCode>General</c:formatCode>
                <c:ptCount val="14"/>
                <c:pt idx="0">
                  <c:v>1.4363508758056225</c:v>
                </c:pt>
                <c:pt idx="1">
                  <c:v>1.486447748210826</c:v>
                </c:pt>
                <c:pt idx="2">
                  <c:v>1.5402065931893441</c:v>
                </c:pt>
                <c:pt idx="3">
                  <c:v>1.5974477843565589</c:v>
                </c:pt>
                <c:pt idx="4">
                  <c:v>1.6341702085598497</c:v>
                </c:pt>
                <c:pt idx="5">
                  <c:v>1.6450497104342499</c:v>
                </c:pt>
                <c:pt idx="6">
                  <c:v>1.6503963782298401</c:v>
                </c:pt>
                <c:pt idx="7">
                  <c:v>1.6550646988463933</c:v>
                </c:pt>
                <c:pt idx="8">
                  <c:v>1.6591731419419895</c:v>
                </c:pt>
                <c:pt idx="9">
                  <c:v>1.662744710302551</c:v>
                </c:pt>
                <c:pt idx="10">
                  <c:v>1.6639012765620829</c:v>
                </c:pt>
                <c:pt idx="11">
                  <c:v>1.6647844145569621</c:v>
                </c:pt>
                <c:pt idx="12">
                  <c:v>1.6650314029968845</c:v>
                </c:pt>
                <c:pt idx="13">
                  <c:v>1.6642596421117188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97B-4177-9FD2-562AD1447E1D}"/>
            </c:ext>
          </c:extLst>
        </c:ser>
        <c:ser>
          <c:idx val="1"/>
          <c:order val="6"/>
          <c:tx>
            <c:strRef>
              <c:f>特征值文章中网格收敛结果!$AE$75</c:f>
              <c:strCache>
                <c:ptCount val="1"/>
                <c:pt idx="0">
                  <c:v>NUMECA 中网格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特征值文章中网格收敛结果!$B$71:$B$79</c:f>
              <c:numCache>
                <c:formatCode>General</c:formatCode>
                <c:ptCount val="9"/>
                <c:pt idx="0">
                  <c:v>34.6</c:v>
                </c:pt>
                <c:pt idx="1">
                  <c:v>34.56</c:v>
                </c:pt>
                <c:pt idx="2">
                  <c:v>34.42</c:v>
                </c:pt>
                <c:pt idx="3">
                  <c:v>34.03</c:v>
                </c:pt>
                <c:pt idx="4">
                  <c:v>33.567999999999998</c:v>
                </c:pt>
                <c:pt idx="5">
                  <c:v>33.262</c:v>
                </c:pt>
                <c:pt idx="6">
                  <c:v>33.026000000000003</c:v>
                </c:pt>
                <c:pt idx="7">
                  <c:v>32.646500000000003</c:v>
                </c:pt>
                <c:pt idx="8">
                  <c:v>32.380699999999997</c:v>
                </c:pt>
              </c:numCache>
            </c:numRef>
          </c:xVal>
          <c:yVal>
            <c:numRef>
              <c:f>特征值文章中网格收敛结果!$F$71:$F$79</c:f>
              <c:numCache>
                <c:formatCode>General</c:formatCode>
                <c:ptCount val="9"/>
                <c:pt idx="0">
                  <c:v>1.4385304234373146</c:v>
                </c:pt>
                <c:pt idx="1">
                  <c:v>1.4884750721543509</c:v>
                </c:pt>
                <c:pt idx="2">
                  <c:v>1.5422197621895171</c:v>
                </c:pt>
                <c:pt idx="3">
                  <c:v>1.5991915238490582</c:v>
                </c:pt>
                <c:pt idx="4">
                  <c:v>1.63601593153</c:v>
                </c:pt>
                <c:pt idx="5">
                  <c:v>1.6477733193651045</c:v>
                </c:pt>
                <c:pt idx="6">
                  <c:v>1.6527737969341465</c:v>
                </c:pt>
                <c:pt idx="7">
                  <c:v>1.6557934483917522</c:v>
                </c:pt>
                <c:pt idx="8">
                  <c:v>1.6554986554887694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97B-4177-9FD2-562AD1447E1D}"/>
            </c:ext>
          </c:extLst>
        </c:ser>
        <c:ser>
          <c:idx val="6"/>
          <c:order val="7"/>
          <c:tx>
            <c:strRef>
              <c:f>特征值文章中网格收敛结果!$AE$76</c:f>
              <c:strCache>
                <c:ptCount val="1"/>
                <c:pt idx="0">
                  <c:v>NUMECA 细网格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特征值文章中网格收敛结果!$B$84:$B$91</c:f>
              <c:numCache>
                <c:formatCode>General</c:formatCode>
                <c:ptCount val="8"/>
                <c:pt idx="0">
                  <c:v>34.604999999999997</c:v>
                </c:pt>
                <c:pt idx="1">
                  <c:v>34.564999999999998</c:v>
                </c:pt>
                <c:pt idx="2">
                  <c:v>34.42</c:v>
                </c:pt>
                <c:pt idx="3">
                  <c:v>34.04</c:v>
                </c:pt>
                <c:pt idx="4">
                  <c:v>33.61</c:v>
                </c:pt>
                <c:pt idx="5">
                  <c:v>33.32</c:v>
                </c:pt>
                <c:pt idx="6">
                  <c:v>33.090000000000003</c:v>
                </c:pt>
                <c:pt idx="7">
                  <c:v>32.906999999999996</c:v>
                </c:pt>
              </c:numCache>
            </c:numRef>
          </c:xVal>
          <c:yVal>
            <c:numRef>
              <c:f>特征值文章中网格收敛结果!$F$84:$F$91</c:f>
              <c:numCache>
                <c:formatCode>General</c:formatCode>
                <c:ptCount val="8"/>
                <c:pt idx="0">
                  <c:v>1.4395773826584568</c:v>
                </c:pt>
                <c:pt idx="1">
                  <c:v>1.4894790420937152</c:v>
                </c:pt>
                <c:pt idx="2">
                  <c:v>1.5435749441600284</c:v>
                </c:pt>
                <c:pt idx="3">
                  <c:v>1.6022374636807464</c:v>
                </c:pt>
                <c:pt idx="4">
                  <c:v>1.642342547114805</c:v>
                </c:pt>
                <c:pt idx="5">
                  <c:v>1.6565467896073607</c:v>
                </c:pt>
                <c:pt idx="6">
                  <c:v>1.6635502011207417</c:v>
                </c:pt>
                <c:pt idx="7">
                  <c:v>1.667483716654971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97B-4177-9FD2-562AD1447E1D}"/>
            </c:ext>
          </c:extLst>
        </c:ser>
        <c:ser>
          <c:idx val="10"/>
          <c:order val="10"/>
          <c:tx>
            <c:strRef>
              <c:f>特征值文章中网格收敛结果!$AE$77</c:f>
              <c:strCache>
                <c:ptCount val="1"/>
                <c:pt idx="0">
                  <c:v>NutsCFD 粗网格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rgbClr val="00B050"/>
              </a:solidFill>
              <a:ln w="25400">
                <a:solidFill>
                  <a:srgbClr val="00B050"/>
                </a:solidFill>
              </a:ln>
              <a:effectLst/>
            </c:spPr>
          </c:marker>
          <c:xVal>
            <c:numRef>
              <c:f>特征值文章中网格收敛结果!$K$95:$K$106</c:f>
              <c:numCache>
                <c:formatCode>0.0000_ </c:formatCode>
                <c:ptCount val="12"/>
                <c:pt idx="0">
                  <c:v>34.66361294</c:v>
                </c:pt>
                <c:pt idx="1">
                  <c:v>34.628743819999997</c:v>
                </c:pt>
                <c:pt idx="2">
                  <c:v>34.528502799999998</c:v>
                </c:pt>
                <c:pt idx="3">
                  <c:v>34.255797180000002</c:v>
                </c:pt>
                <c:pt idx="4">
                  <c:v>33.925539999999998</c:v>
                </c:pt>
                <c:pt idx="5">
                  <c:v>33.462037840000001</c:v>
                </c:pt>
                <c:pt idx="6">
                  <c:v>33.060279560000005</c:v>
                </c:pt>
                <c:pt idx="7">
                  <c:v>32.550209780000003</c:v>
                </c:pt>
                <c:pt idx="8">
                  <c:v>31.81892186</c:v>
                </c:pt>
                <c:pt idx="9">
                  <c:v>31.715622400000001</c:v>
                </c:pt>
                <c:pt idx="10">
                  <c:v>31.593018600000001</c:v>
                </c:pt>
                <c:pt idx="11">
                  <c:v>31.422939239999998</c:v>
                </c:pt>
              </c:numCache>
            </c:numRef>
          </c:xVal>
          <c:yVal>
            <c:numRef>
              <c:f>特征值文章中网格收敛结果!$L$95:$L$106</c:f>
              <c:numCache>
                <c:formatCode>0.0000_ </c:formatCode>
                <c:ptCount val="12"/>
                <c:pt idx="0">
                  <c:v>1.4344591499999999</c:v>
                </c:pt>
                <c:pt idx="1">
                  <c:v>1.4833829999999999</c:v>
                </c:pt>
                <c:pt idx="2">
                  <c:v>1.5363499599999999</c:v>
                </c:pt>
                <c:pt idx="3">
                  <c:v>1.5933994899999999</c:v>
                </c:pt>
                <c:pt idx="4">
                  <c:v>1.6296989200000001</c:v>
                </c:pt>
                <c:pt idx="5">
                  <c:v>1.6530867199999999</c:v>
                </c:pt>
                <c:pt idx="6">
                  <c:v>1.6633719300000001</c:v>
                </c:pt>
                <c:pt idx="7">
                  <c:v>1.67304776</c:v>
                </c:pt>
                <c:pt idx="8">
                  <c:v>1.6816577399999999</c:v>
                </c:pt>
                <c:pt idx="9">
                  <c:v>1.6823059</c:v>
                </c:pt>
                <c:pt idx="10">
                  <c:v>1.68276271</c:v>
                </c:pt>
                <c:pt idx="11">
                  <c:v>1.6827085900000001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97B-4177-9FD2-562AD1447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697328"/>
        <c:axId val="79910112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特征值文章中网格收敛结果!$A$1</c15:sqref>
                        </c15:formulaRef>
                      </c:ext>
                    </c:extLst>
                    <c:strCache>
                      <c:ptCount val="1"/>
                      <c:pt idx="0">
                        <c:v>Numeca mesh 1 (y+=5, total 0.5M)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circle"/>
                  <c:size val="10"/>
                  <c:spPr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特征值文章中网格收敛结果!$B$3:$B$10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34.505000000000003</c:v>
                      </c:pt>
                      <c:pt idx="1">
                        <c:v>34.450000000000003</c:v>
                      </c:pt>
                      <c:pt idx="2">
                        <c:v>34.26</c:v>
                      </c:pt>
                      <c:pt idx="3">
                        <c:v>33.825000000000003</c:v>
                      </c:pt>
                      <c:pt idx="4">
                        <c:v>33.32</c:v>
                      </c:pt>
                      <c:pt idx="5">
                        <c:v>33.159999999999997</c:v>
                      </c:pt>
                      <c:pt idx="6">
                        <c:v>32.72</c:v>
                      </c:pt>
                      <c:pt idx="7">
                        <c:v>31.84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特征值文章中网格收敛结果!$F$3:$F$10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1.44</c:v>
                      </c:pt>
                      <c:pt idx="1">
                        <c:v>1.49</c:v>
                      </c:pt>
                      <c:pt idx="2">
                        <c:v>1.54</c:v>
                      </c:pt>
                      <c:pt idx="3">
                        <c:v>1.6015999999999999</c:v>
                      </c:pt>
                      <c:pt idx="4">
                        <c:v>1.6326000000000001</c:v>
                      </c:pt>
                      <c:pt idx="5">
                        <c:v>1.6379999999999999</c:v>
                      </c:pt>
                      <c:pt idx="6">
                        <c:v>1.6480999999999999</c:v>
                      </c:pt>
                      <c:pt idx="7">
                        <c:v>1.6543000000000001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797B-4177-9FD2-562AD1447E1D}"/>
                  </c:ext>
                </c:extLst>
              </c15:ser>
            </c15:filteredScatterSeries>
            <c15:filteredScatte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特征值文章中网格收敛结果!$A$12</c15:sqref>
                        </c15:formulaRef>
                      </c:ext>
                    </c:extLst>
                    <c:strCache>
                      <c:ptCount val="1"/>
                      <c:pt idx="0">
                        <c:v>Numeca mesh 2 ( y+=5, total 1M)</c:v>
                      </c:pt>
                    </c:strCache>
                  </c:strRef>
                </c:tx>
                <c:spPr>
                  <a:ln w="2540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triangle"/>
                  <c:size val="10"/>
                  <c:spPr>
                    <a:solidFill>
                      <a:srgbClr val="FFC00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特征值文章中网格收敛结果!$B$14:$B$21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34.5</c:v>
                      </c:pt>
                      <c:pt idx="1">
                        <c:v>34.447000000000003</c:v>
                      </c:pt>
                      <c:pt idx="2">
                        <c:v>34.244999999999997</c:v>
                      </c:pt>
                      <c:pt idx="3">
                        <c:v>33.81</c:v>
                      </c:pt>
                      <c:pt idx="4">
                        <c:v>33.32</c:v>
                      </c:pt>
                      <c:pt idx="5">
                        <c:v>33.15</c:v>
                      </c:pt>
                      <c:pt idx="6">
                        <c:v>32.56</c:v>
                      </c:pt>
                      <c:pt idx="7">
                        <c:v>32.22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特征值文章中网格收敛结果!$F$14:$F$21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1.4416</c:v>
                      </c:pt>
                      <c:pt idx="1">
                        <c:v>1.49193</c:v>
                      </c:pt>
                      <c:pt idx="2">
                        <c:v>1.5452425000000001</c:v>
                      </c:pt>
                      <c:pt idx="3">
                        <c:v>1.603421861563856</c:v>
                      </c:pt>
                      <c:pt idx="4">
                        <c:v>1.6342996999999999</c:v>
                      </c:pt>
                      <c:pt idx="5">
                        <c:v>1.6400882000000001</c:v>
                      </c:pt>
                      <c:pt idx="6">
                        <c:v>1.6488151143362761</c:v>
                      </c:pt>
                      <c:pt idx="7">
                        <c:v>1.6475846724351051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797B-4177-9FD2-562AD1447E1D}"/>
                  </c:ext>
                </c:extLst>
              </c15:ser>
            </c15:filteredScatterSeries>
            <c15:filteredScatter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特征值文章中网格收敛结果!$A$24</c15:sqref>
                        </c15:formulaRef>
                      </c:ext>
                    </c:extLst>
                    <c:strCache>
                      <c:ptCount val="1"/>
                      <c:pt idx="0">
                        <c:v>Numeca mesh 3 (y+=0.5, total 0.5M)</c:v>
                      </c:pt>
                    </c:strCache>
                  </c:strRef>
                </c:tx>
                <c:spPr>
                  <a:ln w="25400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square"/>
                  <c:size val="10"/>
                  <c:spPr>
                    <a:solidFill>
                      <a:srgbClr val="00B05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特征值文章中网格收敛结果!$B$26:$B$37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34.53</c:v>
                      </c:pt>
                      <c:pt idx="1">
                        <c:v>34.49</c:v>
                      </c:pt>
                      <c:pt idx="2">
                        <c:v>34.35</c:v>
                      </c:pt>
                      <c:pt idx="3">
                        <c:v>34</c:v>
                      </c:pt>
                      <c:pt idx="4">
                        <c:v>33.630000000000003</c:v>
                      </c:pt>
                      <c:pt idx="5">
                        <c:v>33.520000000000003</c:v>
                      </c:pt>
                      <c:pt idx="6">
                        <c:v>33.21</c:v>
                      </c:pt>
                      <c:pt idx="7">
                        <c:v>33.01</c:v>
                      </c:pt>
                      <c:pt idx="8">
                        <c:v>32.774999999999999</c:v>
                      </c:pt>
                      <c:pt idx="9">
                        <c:v>32.450000000000003</c:v>
                      </c:pt>
                      <c:pt idx="10">
                        <c:v>32.119999999999997</c:v>
                      </c:pt>
                      <c:pt idx="11">
                        <c:v>31.91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特征值文章中网格收敛结果!$F$26:$F$37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1.4390000000000001</c:v>
                      </c:pt>
                      <c:pt idx="1">
                        <c:v>1.4894830999999999</c:v>
                      </c:pt>
                      <c:pt idx="2">
                        <c:v>1.54345</c:v>
                      </c:pt>
                      <c:pt idx="3">
                        <c:v>1.6006981</c:v>
                      </c:pt>
                      <c:pt idx="4">
                        <c:v>1.6312677</c:v>
                      </c:pt>
                      <c:pt idx="5">
                        <c:v>1.6373228</c:v>
                      </c:pt>
                      <c:pt idx="6">
                        <c:v>1.6489771</c:v>
                      </c:pt>
                      <c:pt idx="7">
                        <c:v>1.6544086</c:v>
                      </c:pt>
                      <c:pt idx="8">
                        <c:v>1.659448</c:v>
                      </c:pt>
                      <c:pt idx="9">
                        <c:v>1.6637920803829265</c:v>
                      </c:pt>
                      <c:pt idx="10">
                        <c:v>1.6680843000000001</c:v>
                      </c:pt>
                      <c:pt idx="11">
                        <c:v>1.6690507000000001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797B-4177-9FD2-562AD1447E1D}"/>
                  </c:ext>
                </c:extLst>
              </c15:ser>
            </c15:filteredScatterSeries>
            <c15:filteredScatterSeries>
              <c15:ser>
                <c:idx val="5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特征值文章中网格收敛结果!$A$39</c15:sqref>
                        </c15:formulaRef>
                      </c:ext>
                    </c:extLst>
                    <c:strCache>
                      <c:ptCount val="1"/>
                      <c:pt idx="0">
                        <c:v>Numeca mesh 4 (y+=0.5, total 1M) RadialRefine</c:v>
                      </c:pt>
                    </c:strCache>
                  </c:strRef>
                </c:tx>
                <c:spPr>
                  <a:ln w="25400" cap="rnd">
                    <a:solidFill>
                      <a:srgbClr val="00B0F0"/>
                    </a:solidFill>
                    <a:round/>
                  </a:ln>
                  <a:effectLst/>
                </c:spPr>
                <c:marker>
                  <c:symbol val="diamond"/>
                  <c:size val="12"/>
                  <c:spPr>
                    <a:solidFill>
                      <a:srgbClr val="00B0F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特征值文章中网格收敛结果!$B$41:$B$49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34.57</c:v>
                      </c:pt>
                      <c:pt idx="1">
                        <c:v>34.479999999999997</c:v>
                      </c:pt>
                      <c:pt idx="2">
                        <c:v>34.365000000000002</c:v>
                      </c:pt>
                      <c:pt idx="3">
                        <c:v>33.99</c:v>
                      </c:pt>
                      <c:pt idx="4">
                        <c:v>33.520000000000003</c:v>
                      </c:pt>
                      <c:pt idx="5">
                        <c:v>32.51</c:v>
                      </c:pt>
                      <c:pt idx="6">
                        <c:v>32.15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特征值文章中网格收敛结果!$F$41:$F$49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1.4368711000000001</c:v>
                      </c:pt>
                      <c:pt idx="1">
                        <c:v>1.4859290000000001</c:v>
                      </c:pt>
                      <c:pt idx="2">
                        <c:v>1.5380639</c:v>
                      </c:pt>
                      <c:pt idx="3">
                        <c:v>1.5928978760834545</c:v>
                      </c:pt>
                      <c:pt idx="4">
                        <c:v>1.6273953649256312</c:v>
                      </c:pt>
                      <c:pt idx="5">
                        <c:v>1.6427484085247717</c:v>
                      </c:pt>
                      <c:pt idx="6">
                        <c:v>1.64082258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797B-4177-9FD2-562AD1447E1D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特征值文章中网格收敛结果!$J$51</c15:sqref>
                        </c15:formulaRef>
                      </c:ext>
                    </c:extLst>
                    <c:strCache>
                      <c:ptCount val="1"/>
                      <c:pt idx="0">
                        <c:v>NutsCFD  mesh 5 (single sector)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14"/>
                  <c:spPr>
                    <a:noFill/>
                    <a:ln w="38100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特征值文章中网格收敛结果!$K$54:$K$59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34.683</c:v>
                      </c:pt>
                      <c:pt idx="1">
                        <c:v>34.130800000000001</c:v>
                      </c:pt>
                      <c:pt idx="2">
                        <c:v>34.031799999999997</c:v>
                      </c:pt>
                      <c:pt idx="3">
                        <c:v>33.739200000000004</c:v>
                      </c:pt>
                      <c:pt idx="4">
                        <c:v>33.459800000000001</c:v>
                      </c:pt>
                      <c:pt idx="5">
                        <c:v>33.112200000000001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特征值文章中网格收敛结果!$L$54:$L$59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1.4175</c:v>
                      </c:pt>
                      <c:pt idx="1">
                        <c:v>1.5777000000000001</c:v>
                      </c:pt>
                      <c:pt idx="2">
                        <c:v>1.5898000000000001</c:v>
                      </c:pt>
                      <c:pt idx="3">
                        <c:v>1.6142000000000001</c:v>
                      </c:pt>
                      <c:pt idx="4">
                        <c:v>1.6256999999999999</c:v>
                      </c:pt>
                      <c:pt idx="5">
                        <c:v>1.6286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797B-4177-9FD2-562AD1447E1D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特征值文章中网格收敛结果!$J$60</c15:sqref>
                        </c15:formulaRef>
                      </c:ext>
                    </c:extLst>
                    <c:strCache>
                      <c:ptCount val="1"/>
                      <c:pt idx="0">
                        <c:v>NutsCFD  mesh 5 (full annulus)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14"/>
                  <c:spPr>
                    <a:noFill/>
                    <a:ln w="38100">
                      <a:solidFill>
                        <a:srgbClr val="FF0000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特征值文章中网格收敛结果!$K$63:$K$64</c15:sqref>
                        </c15:formulaRef>
                      </c:ext>
                    </c:extLst>
                    <c:numCache>
                      <c:formatCode>0.00E+00</c:formatCode>
                      <c:ptCount val="2"/>
                      <c:pt idx="0">
                        <c:v>34.683999999999997</c:v>
                      </c:pt>
                      <c:pt idx="1">
                        <c:v>33.741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特征值文章中网格收敛结果!$L$63:$L$64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1.4175</c:v>
                      </c:pt>
                      <c:pt idx="1">
                        <c:v>1.6142000000000001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797B-4177-9FD2-562AD1447E1D}"/>
                  </c:ext>
                </c:extLst>
              </c15:ser>
            </c15:filteredScatterSeries>
            <c15:filteredScatte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特征值文章中网格收敛结果!$AE$73</c15:sqref>
                        </c15:formulaRef>
                      </c:ext>
                    </c:extLst>
                    <c:strCache>
                      <c:ptCount val="1"/>
                      <c:pt idx="0">
                        <c:v>测量值（Strazisar 1985）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yVal>
                  <c:numLit>
                    <c:formatCode>General</c:formatCode>
                    <c:ptCount val="1"/>
                    <c:pt idx="0">
                      <c:v>1</c:v>
                    </c:pt>
                  </c:numLit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797B-4177-9FD2-562AD1447E1D}"/>
                  </c:ext>
                </c:extLst>
              </c15:ser>
            </c15:filteredScatterSeries>
          </c:ext>
        </c:extLst>
      </c:scatterChart>
      <c:valAx>
        <c:axId val="79697328"/>
        <c:scaling>
          <c:orientation val="minMax"/>
          <c:max val="35"/>
          <c:min val="3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流量</a:t>
                </a:r>
                <a:r>
                  <a:rPr lang="en-US"/>
                  <a:t>(kg/s)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910112"/>
        <c:crosses val="autoZero"/>
        <c:crossBetween val="midCat"/>
      </c:valAx>
      <c:valAx>
        <c:axId val="79910112"/>
        <c:scaling>
          <c:orientation val="minMax"/>
          <c:max val="1.7500000000000002"/>
          <c:min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总压比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697328"/>
        <c:crosses val="autoZero"/>
        <c:crossBetween val="midCat"/>
        <c:majorUnit val="5.000000000000001E-2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778298148148148"/>
          <c:y val="0.50769962962962967"/>
          <c:w val="0.56254611111111108"/>
          <c:h val="0.3363001851851851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52027777777779"/>
          <c:y val="3.9518399405622497E-2"/>
          <c:w val="0.7848641666666667"/>
          <c:h val="0.8215230555555556"/>
        </c:manualLayout>
      </c:layout>
      <c:scatterChart>
        <c:scatterStyle val="lineMarker"/>
        <c:varyColors val="0"/>
        <c:ser>
          <c:idx val="0"/>
          <c:order val="0"/>
          <c:tx>
            <c:strRef>
              <c:f>'nk paper'!$A$1</c:f>
              <c:strCache>
                <c:ptCount val="1"/>
                <c:pt idx="0">
                  <c:v>Exp, Strazisar 1985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noFill/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'nk paper'!$A$3:$A$15</c:f>
              <c:numCache>
                <c:formatCode>0.0000</c:formatCode>
                <c:ptCount val="13"/>
                <c:pt idx="0">
                  <c:v>34.96</c:v>
                </c:pt>
                <c:pt idx="1">
                  <c:v>34.96</c:v>
                </c:pt>
                <c:pt idx="2">
                  <c:v>34.923200000000016</c:v>
                </c:pt>
                <c:pt idx="3">
                  <c:v>34.647199999999984</c:v>
                </c:pt>
                <c:pt idx="4">
                  <c:v>34.638000000000019</c:v>
                </c:pt>
                <c:pt idx="5">
                  <c:v>34.656399999999998</c:v>
                </c:pt>
                <c:pt idx="6">
                  <c:v>34.131999999999998</c:v>
                </c:pt>
                <c:pt idx="7">
                  <c:v>34.012399999999992</c:v>
                </c:pt>
                <c:pt idx="8">
                  <c:v>33.202799999999996</c:v>
                </c:pt>
                <c:pt idx="9">
                  <c:v>32.632400000000004</c:v>
                </c:pt>
                <c:pt idx="10">
                  <c:v>32.558799999999991</c:v>
                </c:pt>
                <c:pt idx="11">
                  <c:v>32.494399999999992</c:v>
                </c:pt>
                <c:pt idx="12">
                  <c:v>32.199999999999989</c:v>
                </c:pt>
              </c:numCache>
            </c:numRef>
          </c:xVal>
          <c:yVal>
            <c:numRef>
              <c:f>'nk paper'!$C$3:$C$15</c:f>
              <c:numCache>
                <c:formatCode>0.0000</c:formatCode>
                <c:ptCount val="13"/>
                <c:pt idx="0">
                  <c:v>1.3790990990990999</c:v>
                </c:pt>
                <c:pt idx="1">
                  <c:v>1.50648648648649</c:v>
                </c:pt>
                <c:pt idx="2">
                  <c:v>1.5443243243243201</c:v>
                </c:pt>
                <c:pt idx="3">
                  <c:v>1.6073873873873901</c:v>
                </c:pt>
                <c:pt idx="4">
                  <c:v>1.6389189189189199</c:v>
                </c:pt>
                <c:pt idx="5">
                  <c:v>1.6464864864864901</c:v>
                </c:pt>
                <c:pt idx="6">
                  <c:v>1.67801801801802</c:v>
                </c:pt>
                <c:pt idx="7">
                  <c:v>1.6767567567567601</c:v>
                </c:pt>
                <c:pt idx="8">
                  <c:v>1.71711711711712</c:v>
                </c:pt>
                <c:pt idx="9">
                  <c:v>1.72720720720721</c:v>
                </c:pt>
                <c:pt idx="10">
                  <c:v>1.73099099099099</c:v>
                </c:pt>
                <c:pt idx="11">
                  <c:v>1.72720720720721</c:v>
                </c:pt>
                <c:pt idx="12">
                  <c:v>1.7385585585585599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3E6-4FF0-9F7E-9BA49D146544}"/>
            </c:ext>
          </c:extLst>
        </c:ser>
        <c:ser>
          <c:idx val="3"/>
          <c:order val="1"/>
          <c:tx>
            <c:strRef>
              <c:f>'nk paper'!$O$10</c:f>
              <c:strCache>
                <c:ptCount val="1"/>
                <c:pt idx="0">
                  <c:v>NutsCFD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'nk paper'!$O$11:$O$19</c:f>
              <c:numCache>
                <c:formatCode>General</c:formatCode>
                <c:ptCount val="9"/>
                <c:pt idx="0">
                  <c:v>34.621400000000001</c:v>
                </c:pt>
                <c:pt idx="1">
                  <c:v>34.573</c:v>
                </c:pt>
                <c:pt idx="2">
                  <c:v>34.401400000000002</c:v>
                </c:pt>
                <c:pt idx="3">
                  <c:v>34.053800000000003</c:v>
                </c:pt>
                <c:pt idx="4">
                  <c:v>33.739200000000004</c:v>
                </c:pt>
                <c:pt idx="5">
                  <c:v>33.1496</c:v>
                </c:pt>
                <c:pt idx="6">
                  <c:v>32.650199999999998</c:v>
                </c:pt>
                <c:pt idx="7">
                  <c:v>32.476399999999998</c:v>
                </c:pt>
                <c:pt idx="8">
                  <c:v>32.299999999999997</c:v>
                </c:pt>
              </c:numCache>
            </c:numRef>
          </c:xVal>
          <c:yVal>
            <c:numRef>
              <c:f>'nk paper'!$P$11:$P$19</c:f>
              <c:numCache>
                <c:formatCode>General</c:formatCode>
                <c:ptCount val="9"/>
                <c:pt idx="0">
                  <c:v>1.4186000000000001</c:v>
                </c:pt>
                <c:pt idx="1">
                  <c:v>1.4684999999999999</c:v>
                </c:pt>
                <c:pt idx="2">
                  <c:v>1.5222</c:v>
                </c:pt>
                <c:pt idx="3">
                  <c:v>1.5793999999999999</c:v>
                </c:pt>
                <c:pt idx="4">
                  <c:v>1.6142000000000001</c:v>
                </c:pt>
                <c:pt idx="5">
                  <c:v>1.641</c:v>
                </c:pt>
                <c:pt idx="6">
                  <c:v>1.651</c:v>
                </c:pt>
                <c:pt idx="7">
                  <c:v>1.6518999999999999</c:v>
                </c:pt>
                <c:pt idx="8">
                  <c:v>1.6519999999999999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3E6-4FF0-9F7E-9BA49D146544}"/>
            </c:ext>
          </c:extLst>
        </c:ser>
        <c:ser>
          <c:idx val="1"/>
          <c:order val="2"/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'nk paper'!$O$15</c:f>
              <c:numCache>
                <c:formatCode>General</c:formatCode>
                <c:ptCount val="1"/>
                <c:pt idx="0">
                  <c:v>33.739200000000004</c:v>
                </c:pt>
              </c:numCache>
            </c:numRef>
          </c:xVal>
          <c:yVal>
            <c:numRef>
              <c:f>'nk paper'!$P$15</c:f>
              <c:numCache>
                <c:formatCode>General</c:formatCode>
                <c:ptCount val="1"/>
                <c:pt idx="0">
                  <c:v>1.6142000000000001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3E6-4FF0-9F7E-9BA49D1465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697328"/>
        <c:axId val="79910112"/>
      </c:scatterChart>
      <c:valAx>
        <c:axId val="79697328"/>
        <c:scaling>
          <c:orientation val="minMax"/>
          <c:max val="35"/>
          <c:min val="3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massflow (kg/s)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910112"/>
        <c:crosses val="autoZero"/>
        <c:crossBetween val="midCat"/>
      </c:valAx>
      <c:valAx>
        <c:axId val="79910112"/>
        <c:scaling>
          <c:orientation val="minMax"/>
          <c:min val="1.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Toral</a:t>
                </a:r>
                <a:r>
                  <a:rPr lang="en-US" altLang="zh-CN" baseline="0"/>
                  <a:t> pressure ratio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#,##0.0_);[Red]\(#,##0.0\)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697328"/>
        <c:crosses val="autoZero"/>
        <c:crossBetween val="midCat"/>
        <c:majorUnit val="0.1"/>
      </c:valAx>
      <c:spPr>
        <a:solidFill>
          <a:schemeClr val="bg1"/>
        </a:solidFill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972237071686391"/>
          <c:y val="0.71543586465104569"/>
          <c:w val="0.59351651893581536"/>
          <c:h val="0.127833918518703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2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96081410876271"/>
          <c:y val="3.542673107890499E-2"/>
          <c:w val="0.81659734053711108"/>
          <c:h val="0.8119056132476194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noFill/>
              </a:ln>
              <a:effectLst/>
            </c:spPr>
          </c:marker>
          <c:xVal>
            <c:numRef>
              <c:f>Sheet1!$H$22:$H$31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12</c:v>
                </c:pt>
                <c:pt idx="4">
                  <c:v>24</c:v>
                </c:pt>
                <c:pt idx="5">
                  <c:v>48</c:v>
                </c:pt>
                <c:pt idx="6">
                  <c:v>100</c:v>
                </c:pt>
                <c:pt idx="7">
                  <c:v>200</c:v>
                </c:pt>
              </c:numCache>
            </c:numRef>
          </c:xVal>
          <c:yVal>
            <c:numRef>
              <c:f>Sheet1!$I$22:$I$31</c:f>
              <c:numCache>
                <c:formatCode>General</c:formatCode>
                <c:ptCount val="10"/>
                <c:pt idx="0" formatCode="0.00E+00">
                  <c:v>0</c:v>
                </c:pt>
                <c:pt idx="1">
                  <c:v>8.2067722997458507E-3</c:v>
                </c:pt>
                <c:pt idx="2">
                  <c:v>1.868508212259266E-2</c:v>
                </c:pt>
                <c:pt idx="3">
                  <c:v>3.9664314720147094E-2</c:v>
                </c:pt>
                <c:pt idx="4">
                  <c:v>5.6999536634012901E-2</c:v>
                </c:pt>
                <c:pt idx="5">
                  <c:v>7.8981986190004266E-2</c:v>
                </c:pt>
                <c:pt idx="6">
                  <c:v>0.10311333125959263</c:v>
                </c:pt>
                <c:pt idx="7">
                  <c:v>0.13299421886583943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887-435E-AA0A-A51584D36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7155416"/>
        <c:axId val="727152792"/>
      </c:scatterChart>
      <c:valAx>
        <c:axId val="727155416"/>
        <c:scaling>
          <c:orientation val="minMax"/>
          <c:max val="4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cores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7152792"/>
        <c:crosses val="autoZero"/>
        <c:crossBetween val="midCat"/>
        <c:majorUnit val="4"/>
      </c:valAx>
      <c:valAx>
        <c:axId val="727152792"/>
        <c:scaling>
          <c:orientation val="minMax"/>
          <c:max val="8.000000000000001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loss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7155416"/>
        <c:crosses val="autoZero"/>
        <c:crossBetween val="midCat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87949493771792"/>
          <c:y val="2.840108470892223E-2"/>
          <c:w val="0.85139588680110501"/>
          <c:h val="0.93235969613937431"/>
        </c:manualLayout>
      </c:layout>
      <c:scatterChart>
        <c:scatterStyle val="lineMarker"/>
        <c:varyColors val="0"/>
        <c:ser>
          <c:idx val="2"/>
          <c:order val="0"/>
          <c:tx>
            <c:strRef>
              <c:f>'R67单通道特征值'!$A$2:$A$11</c:f>
              <c:strCache>
                <c:ptCount val="10"/>
                <c:pt idx="0">
                  <c:v>shift=0i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plus"/>
            <c:size val="12"/>
            <c:spPr>
              <a:noFill/>
              <a:ln w="31750">
                <a:solidFill>
                  <a:srgbClr val="00B050"/>
                </a:solidFill>
              </a:ln>
              <a:effectLst/>
            </c:spPr>
          </c:marker>
          <c:xVal>
            <c:numRef>
              <c:f>'R67单通道特征值'!$B$2:$B$11</c:f>
              <c:numCache>
                <c:formatCode>0.00E+00</c:formatCode>
                <c:ptCount val="10"/>
                <c:pt idx="0">
                  <c:v>-0.25912173008</c:v>
                </c:pt>
                <c:pt idx="1">
                  <c:v>-0.66205765186999999</c:v>
                </c:pt>
                <c:pt idx="2">
                  <c:v>-0.66205765187999999</c:v>
                </c:pt>
                <c:pt idx="3">
                  <c:v>-0.21210701941999999</c:v>
                </c:pt>
                <c:pt idx="4">
                  <c:v>-0.21210701956</c:v>
                </c:pt>
                <c:pt idx="5">
                  <c:v>-0.61209058381000003</c:v>
                </c:pt>
                <c:pt idx="6">
                  <c:v>-0.61209058287999996</c:v>
                </c:pt>
                <c:pt idx="7">
                  <c:v>-1.0301912047999999</c:v>
                </c:pt>
                <c:pt idx="8">
                  <c:v>-1.0301912035</c:v>
                </c:pt>
                <c:pt idx="9">
                  <c:v>-1.2014069918000001</c:v>
                </c:pt>
              </c:numCache>
            </c:numRef>
          </c:xVal>
          <c:yVal>
            <c:numRef>
              <c:f>'R67单通道特征值'!$C$2:$C$11</c:f>
              <c:numCache>
                <c:formatCode>0.00E+00</c:formatCode>
                <c:ptCount val="10"/>
                <c:pt idx="0">
                  <c:v>-5.3721970282999999E-12</c:v>
                </c:pt>
                <c:pt idx="1">
                  <c:v>0.29356048937000001</c:v>
                </c:pt>
                <c:pt idx="2">
                  <c:v>-0.29356048843999999</c:v>
                </c:pt>
                <c:pt idx="3">
                  <c:v>0.86431620800999998</c:v>
                </c:pt>
                <c:pt idx="4">
                  <c:v>-0.86431620805999998</c:v>
                </c:pt>
                <c:pt idx="5">
                  <c:v>0.76812183016000002</c:v>
                </c:pt>
                <c:pt idx="6">
                  <c:v>-0.76812183083999996</c:v>
                </c:pt>
                <c:pt idx="7">
                  <c:v>0.11943785466</c:v>
                </c:pt>
                <c:pt idx="8">
                  <c:v>-0.11943785574</c:v>
                </c:pt>
                <c:pt idx="9">
                  <c:v>0.35596013117000003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3E-492F-8BB2-909379377691}"/>
            </c:ext>
          </c:extLst>
        </c:ser>
        <c:ser>
          <c:idx val="0"/>
          <c:order val="1"/>
          <c:tx>
            <c:strRef>
              <c:f>'R67单通道特征值'!$A$12:$A$21</c:f>
              <c:strCache>
                <c:ptCount val="10"/>
                <c:pt idx="0">
                  <c:v>shift=1i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12700">
                <a:solidFill>
                  <a:srgbClr val="FF0000"/>
                </a:solidFill>
              </a:ln>
              <a:effectLst/>
            </c:spPr>
          </c:marker>
          <c:xVal>
            <c:numRef>
              <c:f>'R67单通道特征值'!$B$12:$B$21</c:f>
              <c:numCache>
                <c:formatCode>0.00E+00</c:formatCode>
                <c:ptCount val="10"/>
                <c:pt idx="0">
                  <c:v>-0.21210701994</c:v>
                </c:pt>
                <c:pt idx="1">
                  <c:v>-0.37385346122000002</c:v>
                </c:pt>
                <c:pt idx="2">
                  <c:v>-0.61209058363000002</c:v>
                </c:pt>
                <c:pt idx="3">
                  <c:v>-0.24695672151</c:v>
                </c:pt>
                <c:pt idx="4">
                  <c:v>-0.25912173054999998</c:v>
                </c:pt>
                <c:pt idx="5">
                  <c:v>-0.66205765000000005</c:v>
                </c:pt>
                <c:pt idx="6">
                  <c:v>-0.99302733230999995</c:v>
                </c:pt>
                <c:pt idx="7">
                  <c:v>-0.43141777826</c:v>
                </c:pt>
                <c:pt idx="8">
                  <c:v>-0.96432122648999996</c:v>
                </c:pt>
                <c:pt idx="9">
                  <c:v>-1.0912027658000001</c:v>
                </c:pt>
              </c:numCache>
            </c:numRef>
          </c:xVal>
          <c:yVal>
            <c:numRef>
              <c:f>'R67单通道特征值'!$C$12:$C$21</c:f>
              <c:numCache>
                <c:formatCode>0.00E+00</c:formatCode>
                <c:ptCount val="10"/>
                <c:pt idx="0">
                  <c:v>0.86431620791999997</c:v>
                </c:pt>
                <c:pt idx="1">
                  <c:v>1.3242697305</c:v>
                </c:pt>
                <c:pt idx="2">
                  <c:v>0.76812183115999999</c:v>
                </c:pt>
                <c:pt idx="3">
                  <c:v>1.6693662562</c:v>
                </c:pt>
                <c:pt idx="4">
                  <c:v>-6.7839267536999995E-10</c:v>
                </c:pt>
                <c:pt idx="5">
                  <c:v>0.29356048688000003</c:v>
                </c:pt>
                <c:pt idx="6">
                  <c:v>1.2776689665000001</c:v>
                </c:pt>
                <c:pt idx="7">
                  <c:v>2.1948547877000002</c:v>
                </c:pt>
                <c:pt idx="8">
                  <c:v>1.6588279444</c:v>
                </c:pt>
                <c:pt idx="9">
                  <c:v>1.6490795546000001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3E-492F-8BB2-909379377691}"/>
            </c:ext>
          </c:extLst>
        </c:ser>
        <c:ser>
          <c:idx val="1"/>
          <c:order val="2"/>
          <c:tx>
            <c:strRef>
              <c:f>'R67单通道特征值'!$A$22:$A$31</c:f>
              <c:strCache>
                <c:ptCount val="10"/>
                <c:pt idx="0">
                  <c:v>shift=2i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'R67单通道特征值'!$B$22:$B$31</c:f>
              <c:numCache>
                <c:formatCode>0.00E+00</c:formatCode>
                <c:ptCount val="10"/>
                <c:pt idx="0">
                  <c:v>-0.24695672146</c:v>
                </c:pt>
                <c:pt idx="1">
                  <c:v>-0.27575735625999998</c:v>
                </c:pt>
                <c:pt idx="2">
                  <c:v>-0.43141777843000001</c:v>
                </c:pt>
                <c:pt idx="3">
                  <c:v>-0.37385346126000002</c:v>
                </c:pt>
                <c:pt idx="4">
                  <c:v>-0.21210701979999999</c:v>
                </c:pt>
                <c:pt idx="5">
                  <c:v>-0.96432122254999997</c:v>
                </c:pt>
                <c:pt idx="6">
                  <c:v>-0.45405063321</c:v>
                </c:pt>
                <c:pt idx="7">
                  <c:v>-1.0912027698</c:v>
                </c:pt>
                <c:pt idx="8">
                  <c:v>-0.99302733241999996</c:v>
                </c:pt>
                <c:pt idx="9">
                  <c:v>-0.61209058346</c:v>
                </c:pt>
              </c:numCache>
            </c:numRef>
          </c:xVal>
          <c:yVal>
            <c:numRef>
              <c:f>'R67单通道特征值'!$C$22:$C$31</c:f>
              <c:numCache>
                <c:formatCode>0.00E+00</c:formatCode>
                <c:ptCount val="10"/>
                <c:pt idx="0">
                  <c:v>1.6693662561</c:v>
                </c:pt>
                <c:pt idx="1">
                  <c:v>2.3814468272</c:v>
                </c:pt>
                <c:pt idx="2">
                  <c:v>2.1948547870000001</c:v>
                </c:pt>
                <c:pt idx="3">
                  <c:v>1.3242697307</c:v>
                </c:pt>
                <c:pt idx="4">
                  <c:v>0.86431620892000005</c:v>
                </c:pt>
                <c:pt idx="5">
                  <c:v>1.6588279373999999</c:v>
                </c:pt>
                <c:pt idx="6">
                  <c:v>3.2970147104</c:v>
                </c:pt>
                <c:pt idx="7">
                  <c:v>1.6490795675000001</c:v>
                </c:pt>
                <c:pt idx="8">
                  <c:v>1.27766896</c:v>
                </c:pt>
                <c:pt idx="9">
                  <c:v>0.76812183081999996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3E-492F-8BB2-9093793776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5477856"/>
        <c:axId val="645477200"/>
        <c:extLst>
          <c:ext xmlns:c15="http://schemas.microsoft.com/office/drawing/2012/chart" uri="{02D57815-91ED-43cb-92C2-25804820EDAC}">
            <c15:filteredScatte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'R67单通道特征值'!$A$1:$C$1</c15:sqref>
                        </c15:formulaRef>
                      </c:ext>
                    </c:extLst>
                    <c:strCache>
                      <c:ptCount val="1"/>
                      <c:pt idx="0">
                        <c:v>ND=0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8"/>
                  <c:spPr>
                    <a:solidFill>
                      <a:srgbClr val="FF0000"/>
                    </a:solidFill>
                    <a:ln w="19050">
                      <a:noFill/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'R67单通道特征值'!$B$2:$B$31</c15:sqref>
                        </c15:formulaRef>
                      </c:ext>
                    </c:extLst>
                    <c:numCache>
                      <c:formatCode>0.00E+00</c:formatCode>
                      <c:ptCount val="30"/>
                      <c:pt idx="0">
                        <c:v>-0.25912173008</c:v>
                      </c:pt>
                      <c:pt idx="1">
                        <c:v>-0.66205765186999999</c:v>
                      </c:pt>
                      <c:pt idx="2">
                        <c:v>-0.66205765187999999</c:v>
                      </c:pt>
                      <c:pt idx="3">
                        <c:v>-0.21210701941999999</c:v>
                      </c:pt>
                      <c:pt idx="4">
                        <c:v>-0.21210701956</c:v>
                      </c:pt>
                      <c:pt idx="5">
                        <c:v>-0.61209058381000003</c:v>
                      </c:pt>
                      <c:pt idx="6">
                        <c:v>-0.61209058287999996</c:v>
                      </c:pt>
                      <c:pt idx="7">
                        <c:v>-1.0301912047999999</c:v>
                      </c:pt>
                      <c:pt idx="8">
                        <c:v>-1.0301912035</c:v>
                      </c:pt>
                      <c:pt idx="9">
                        <c:v>-1.2014069918000001</c:v>
                      </c:pt>
                      <c:pt idx="10">
                        <c:v>-0.21210701994</c:v>
                      </c:pt>
                      <c:pt idx="11">
                        <c:v>-0.37385346122000002</c:v>
                      </c:pt>
                      <c:pt idx="12">
                        <c:v>-0.61209058363000002</c:v>
                      </c:pt>
                      <c:pt idx="13">
                        <c:v>-0.24695672151</c:v>
                      </c:pt>
                      <c:pt idx="14">
                        <c:v>-0.25912173054999998</c:v>
                      </c:pt>
                      <c:pt idx="15">
                        <c:v>-0.66205765000000005</c:v>
                      </c:pt>
                      <c:pt idx="16">
                        <c:v>-0.99302733230999995</c:v>
                      </c:pt>
                      <c:pt idx="17">
                        <c:v>-0.43141777826</c:v>
                      </c:pt>
                      <c:pt idx="18">
                        <c:v>-0.96432122648999996</c:v>
                      </c:pt>
                      <c:pt idx="19">
                        <c:v>-1.0912027658000001</c:v>
                      </c:pt>
                      <c:pt idx="20">
                        <c:v>-0.24695672146</c:v>
                      </c:pt>
                      <c:pt idx="21">
                        <c:v>-0.27575735625999998</c:v>
                      </c:pt>
                      <c:pt idx="22">
                        <c:v>-0.43141777843000001</c:v>
                      </c:pt>
                      <c:pt idx="23">
                        <c:v>-0.37385346126000002</c:v>
                      </c:pt>
                      <c:pt idx="24">
                        <c:v>-0.21210701979999999</c:v>
                      </c:pt>
                      <c:pt idx="25">
                        <c:v>-0.96432122254999997</c:v>
                      </c:pt>
                      <c:pt idx="26">
                        <c:v>-0.45405063321</c:v>
                      </c:pt>
                      <c:pt idx="27">
                        <c:v>-1.0912027698</c:v>
                      </c:pt>
                      <c:pt idx="28">
                        <c:v>-0.99302733241999996</c:v>
                      </c:pt>
                      <c:pt idx="29">
                        <c:v>-0.61209058346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'R67单通道特征值'!$C$2:$C$31</c15:sqref>
                        </c15:formulaRef>
                      </c:ext>
                    </c:extLst>
                    <c:numCache>
                      <c:formatCode>0.00E+00</c:formatCode>
                      <c:ptCount val="30"/>
                      <c:pt idx="0">
                        <c:v>-5.3721970282999999E-12</c:v>
                      </c:pt>
                      <c:pt idx="1">
                        <c:v>0.29356048937000001</c:v>
                      </c:pt>
                      <c:pt idx="2">
                        <c:v>-0.29356048843999999</c:v>
                      </c:pt>
                      <c:pt idx="3">
                        <c:v>0.86431620800999998</c:v>
                      </c:pt>
                      <c:pt idx="4">
                        <c:v>-0.86431620805999998</c:v>
                      </c:pt>
                      <c:pt idx="5">
                        <c:v>0.76812183016000002</c:v>
                      </c:pt>
                      <c:pt idx="6">
                        <c:v>-0.76812183083999996</c:v>
                      </c:pt>
                      <c:pt idx="7">
                        <c:v>0.11943785466</c:v>
                      </c:pt>
                      <c:pt idx="8">
                        <c:v>-0.11943785574</c:v>
                      </c:pt>
                      <c:pt idx="9">
                        <c:v>0.35596013117000003</c:v>
                      </c:pt>
                      <c:pt idx="10">
                        <c:v>0.86431620791999997</c:v>
                      </c:pt>
                      <c:pt idx="11">
                        <c:v>1.3242697305</c:v>
                      </c:pt>
                      <c:pt idx="12">
                        <c:v>0.76812183115999999</c:v>
                      </c:pt>
                      <c:pt idx="13">
                        <c:v>1.6693662562</c:v>
                      </c:pt>
                      <c:pt idx="14">
                        <c:v>-6.7839267536999995E-10</c:v>
                      </c:pt>
                      <c:pt idx="15">
                        <c:v>0.29356048688000003</c:v>
                      </c:pt>
                      <c:pt idx="16">
                        <c:v>1.2776689665000001</c:v>
                      </c:pt>
                      <c:pt idx="17">
                        <c:v>2.1948547877000002</c:v>
                      </c:pt>
                      <c:pt idx="18">
                        <c:v>1.6588279444</c:v>
                      </c:pt>
                      <c:pt idx="19">
                        <c:v>1.6490795546000001</c:v>
                      </c:pt>
                      <c:pt idx="20">
                        <c:v>1.6693662561</c:v>
                      </c:pt>
                      <c:pt idx="21">
                        <c:v>2.3814468272</c:v>
                      </c:pt>
                      <c:pt idx="22">
                        <c:v>2.1948547870000001</c:v>
                      </c:pt>
                      <c:pt idx="23">
                        <c:v>1.3242697307</c:v>
                      </c:pt>
                      <c:pt idx="24">
                        <c:v>0.86431620892000005</c:v>
                      </c:pt>
                      <c:pt idx="25">
                        <c:v>1.6588279373999999</c:v>
                      </c:pt>
                      <c:pt idx="26">
                        <c:v>3.2970147104</c:v>
                      </c:pt>
                      <c:pt idx="27">
                        <c:v>1.6490795675000001</c:v>
                      </c:pt>
                      <c:pt idx="28">
                        <c:v>1.27766896</c:v>
                      </c:pt>
                      <c:pt idx="29">
                        <c:v>0.76812183081999996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423E-492F-8BB2-909379377691}"/>
                  </c:ext>
                </c:extLst>
              </c15:ser>
            </c15:filteredScatterSeries>
          </c:ext>
        </c:extLst>
      </c:scatterChart>
      <c:valAx>
        <c:axId val="645477856"/>
        <c:scaling>
          <c:orientation val="minMax"/>
          <c:max val="2"/>
          <c:min val="-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5477200"/>
        <c:crosses val="autoZero"/>
        <c:crossBetween val="midCat"/>
        <c:majorUnit val="2"/>
      </c:valAx>
      <c:valAx>
        <c:axId val="645477200"/>
        <c:scaling>
          <c:orientation val="minMax"/>
          <c:max val="4"/>
          <c:min val="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45477856"/>
        <c:crosses val="autoZero"/>
        <c:crossBetween val="midCat"/>
        <c:majorUnit val="2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56488869967388267"/>
          <c:y val="0.76568637462445954"/>
          <c:w val="0.35088627439661446"/>
          <c:h val="0.14979723122844937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632729779594618E-2"/>
          <c:y val="2.9810298102981029E-2"/>
          <c:w val="0.90992364827518801"/>
          <c:h val="0.90732176770586603"/>
        </c:manualLayout>
      </c:layout>
      <c:scatterChart>
        <c:scatterStyle val="lineMarker"/>
        <c:varyColors val="0"/>
        <c:ser>
          <c:idx val="0"/>
          <c:order val="0"/>
          <c:tx>
            <c:strRef>
              <c:f>'R67单通道特征值-基于SA-helicity'!$A$1</c:f>
              <c:strCache>
                <c:ptCount val="1"/>
                <c:pt idx="0">
                  <c:v>20kpa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'R67单通道特征值-基于SA-helicity'!$B$2:$B$11</c:f>
              <c:numCache>
                <c:formatCode>0.00E+00</c:formatCode>
                <c:ptCount val="10"/>
                <c:pt idx="0">
                  <c:v>-0.18547040000000001</c:v>
                </c:pt>
                <c:pt idx="1">
                  <c:v>-0.29211670000000001</c:v>
                </c:pt>
                <c:pt idx="2">
                  <c:v>-0.60747799999999996</c:v>
                </c:pt>
                <c:pt idx="3">
                  <c:v>-0.2183398</c:v>
                </c:pt>
                <c:pt idx="4">
                  <c:v>-0.6199926</c:v>
                </c:pt>
                <c:pt idx="5">
                  <c:v>-0.4239482</c:v>
                </c:pt>
                <c:pt idx="6">
                  <c:v>-0.46379619999999999</c:v>
                </c:pt>
                <c:pt idx="7">
                  <c:v>-1.0057830000000001</c:v>
                </c:pt>
                <c:pt idx="8">
                  <c:v>-1.0891420000000001</c:v>
                </c:pt>
                <c:pt idx="9">
                  <c:v>-1.1837930000000001</c:v>
                </c:pt>
              </c:numCache>
            </c:numRef>
          </c:xVal>
          <c:yVal>
            <c:numRef>
              <c:f>'R67单通道特征值-基于SA-helicity'!$C$2:$C$11</c:f>
              <c:numCache>
                <c:formatCode>0.00E+00</c:formatCode>
                <c:ptCount val="10"/>
                <c:pt idx="0">
                  <c:v>0.85511479999999995</c:v>
                </c:pt>
                <c:pt idx="1">
                  <c:v>1.3874569999999999</c:v>
                </c:pt>
                <c:pt idx="2">
                  <c:v>0.86421400000000004</c:v>
                </c:pt>
                <c:pt idx="3">
                  <c:v>4.605173E-10</c:v>
                </c:pt>
                <c:pt idx="4">
                  <c:v>1.849828</c:v>
                </c:pt>
                <c:pt idx="5">
                  <c:v>2.081861</c:v>
                </c:pt>
                <c:pt idx="6">
                  <c:v>4.4600130000000001E-10</c:v>
                </c:pt>
                <c:pt idx="7">
                  <c:v>1.2437940000000001</c:v>
                </c:pt>
                <c:pt idx="8">
                  <c:v>1.6413040000000001</c:v>
                </c:pt>
                <c:pt idx="9">
                  <c:v>1.60426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A27-4935-85CE-EEF7824A73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080952"/>
        <c:axId val="501081280"/>
      </c:scatterChart>
      <c:valAx>
        <c:axId val="501080952"/>
        <c:scaling>
          <c:orientation val="minMax"/>
          <c:max val="1"/>
          <c:min val="-2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1081280"/>
        <c:crosses val="autoZero"/>
        <c:crossBetween val="midCat"/>
      </c:valAx>
      <c:valAx>
        <c:axId val="501081280"/>
        <c:scaling>
          <c:orientation val="minMax"/>
          <c:max val="3"/>
        </c:scaling>
        <c:delete val="0"/>
        <c:axPos val="r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1080952"/>
        <c:crosses val="max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sz="1600" baseline="0">
          <a:solidFill>
            <a:schemeClr val="tx1"/>
          </a:solidFill>
        </a:defRPr>
      </a:pPr>
      <a:endParaRPr lang="zh-CN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82583333333332"/>
          <c:y val="2.8934999999999999E-2"/>
          <c:w val="0.80955861111111116"/>
          <c:h val="0.84033796296296293"/>
        </c:manualLayout>
      </c:layout>
      <c:scatterChart>
        <c:scatterStyle val="lineMarker"/>
        <c:varyColors val="0"/>
        <c:ser>
          <c:idx val="7"/>
          <c:order val="0"/>
          <c:tx>
            <c:strRef>
              <c:f>特征值文章中网格收敛结果!$Z$136</c:f>
              <c:strCache>
                <c:ptCount val="1"/>
                <c:pt idx="0">
                  <c:v>EXP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10"/>
            <c:spPr>
              <a:solidFill>
                <a:srgbClr val="FF0000"/>
              </a:solidFill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'AIAAJ paper中的结果'!$A$3:$A$15</c:f>
              <c:numCache>
                <c:formatCode>0.0000</c:formatCode>
                <c:ptCount val="13"/>
                <c:pt idx="0">
                  <c:v>34.96</c:v>
                </c:pt>
                <c:pt idx="1">
                  <c:v>34.96</c:v>
                </c:pt>
                <c:pt idx="2">
                  <c:v>34.923200000000016</c:v>
                </c:pt>
                <c:pt idx="3">
                  <c:v>34.647199999999984</c:v>
                </c:pt>
                <c:pt idx="4">
                  <c:v>34.638000000000019</c:v>
                </c:pt>
                <c:pt idx="5">
                  <c:v>34.656399999999998</c:v>
                </c:pt>
                <c:pt idx="6">
                  <c:v>34.131999999999998</c:v>
                </c:pt>
                <c:pt idx="7">
                  <c:v>34.012399999999992</c:v>
                </c:pt>
                <c:pt idx="8">
                  <c:v>33.202799999999996</c:v>
                </c:pt>
                <c:pt idx="9">
                  <c:v>32.632400000000004</c:v>
                </c:pt>
                <c:pt idx="10">
                  <c:v>32.558799999999991</c:v>
                </c:pt>
                <c:pt idx="11">
                  <c:v>32.494399999999992</c:v>
                </c:pt>
                <c:pt idx="12">
                  <c:v>32.199999999999989</c:v>
                </c:pt>
              </c:numCache>
            </c:numRef>
          </c:xVal>
          <c:yVal>
            <c:numRef>
              <c:f>'AIAAJ paper中的结果'!$C$3:$C$15</c:f>
              <c:numCache>
                <c:formatCode>0.0000</c:formatCode>
                <c:ptCount val="13"/>
                <c:pt idx="0">
                  <c:v>1.3790990990990999</c:v>
                </c:pt>
                <c:pt idx="1">
                  <c:v>1.50648648648649</c:v>
                </c:pt>
                <c:pt idx="2">
                  <c:v>1.5443243243243201</c:v>
                </c:pt>
                <c:pt idx="3">
                  <c:v>1.6073873873873901</c:v>
                </c:pt>
                <c:pt idx="4">
                  <c:v>1.6389189189189199</c:v>
                </c:pt>
                <c:pt idx="5">
                  <c:v>1.6464864864864901</c:v>
                </c:pt>
                <c:pt idx="6">
                  <c:v>1.67801801801802</c:v>
                </c:pt>
                <c:pt idx="7">
                  <c:v>1.6767567567567601</c:v>
                </c:pt>
                <c:pt idx="8">
                  <c:v>1.71711711711712</c:v>
                </c:pt>
                <c:pt idx="9">
                  <c:v>1.72720720720721</c:v>
                </c:pt>
                <c:pt idx="10">
                  <c:v>1.73099099099099</c:v>
                </c:pt>
                <c:pt idx="11">
                  <c:v>1.72720720720721</c:v>
                </c:pt>
                <c:pt idx="12">
                  <c:v>1.7385585585585599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9D-46BA-B6B7-1979FC9C6A84}"/>
            </c:ext>
          </c:extLst>
        </c:ser>
        <c:ser>
          <c:idx val="10"/>
          <c:order val="10"/>
          <c:tx>
            <c:strRef>
              <c:f>特征值文章中网格收敛结果!$Z$137</c:f>
              <c:strCache>
                <c:ptCount val="1"/>
                <c:pt idx="0">
                  <c:v>CFD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rgbClr val="00B050"/>
              </a:solidFill>
              <a:ln w="25400">
                <a:solidFill>
                  <a:srgbClr val="00B050"/>
                </a:solidFill>
              </a:ln>
              <a:effectLst/>
            </c:spPr>
          </c:marker>
          <c:xVal>
            <c:numRef>
              <c:f>特征值文章中网格收敛结果!$K$95:$K$106</c:f>
              <c:numCache>
                <c:formatCode>0.0000_ </c:formatCode>
                <c:ptCount val="12"/>
                <c:pt idx="0">
                  <c:v>34.66361294</c:v>
                </c:pt>
                <c:pt idx="1">
                  <c:v>34.628743819999997</c:v>
                </c:pt>
                <c:pt idx="2">
                  <c:v>34.528502799999998</c:v>
                </c:pt>
                <c:pt idx="3">
                  <c:v>34.255797180000002</c:v>
                </c:pt>
                <c:pt idx="4">
                  <c:v>33.925539999999998</c:v>
                </c:pt>
                <c:pt idx="5">
                  <c:v>33.462037840000001</c:v>
                </c:pt>
                <c:pt idx="6">
                  <c:v>33.060279560000005</c:v>
                </c:pt>
                <c:pt idx="7">
                  <c:v>32.550209780000003</c:v>
                </c:pt>
                <c:pt idx="8">
                  <c:v>31.81892186</c:v>
                </c:pt>
                <c:pt idx="9">
                  <c:v>31.715622400000001</c:v>
                </c:pt>
                <c:pt idx="10">
                  <c:v>31.593018600000001</c:v>
                </c:pt>
                <c:pt idx="11">
                  <c:v>31.422939239999998</c:v>
                </c:pt>
              </c:numCache>
            </c:numRef>
          </c:xVal>
          <c:yVal>
            <c:numRef>
              <c:f>特征值文章中网格收敛结果!$L$95:$L$106</c:f>
              <c:numCache>
                <c:formatCode>0.0000_ </c:formatCode>
                <c:ptCount val="12"/>
                <c:pt idx="0">
                  <c:v>1.4344591499999999</c:v>
                </c:pt>
                <c:pt idx="1">
                  <c:v>1.4833829999999999</c:v>
                </c:pt>
                <c:pt idx="2">
                  <c:v>1.5363499599999999</c:v>
                </c:pt>
                <c:pt idx="3">
                  <c:v>1.5933994899999999</c:v>
                </c:pt>
                <c:pt idx="4">
                  <c:v>1.6296989200000001</c:v>
                </c:pt>
                <c:pt idx="5">
                  <c:v>1.6530867199999999</c:v>
                </c:pt>
                <c:pt idx="6">
                  <c:v>1.6633719300000001</c:v>
                </c:pt>
                <c:pt idx="7">
                  <c:v>1.67304776</c:v>
                </c:pt>
                <c:pt idx="8">
                  <c:v>1.6816577399999999</c:v>
                </c:pt>
                <c:pt idx="9">
                  <c:v>1.6823059</c:v>
                </c:pt>
                <c:pt idx="10">
                  <c:v>1.68276271</c:v>
                </c:pt>
                <c:pt idx="11">
                  <c:v>1.6827085900000001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D9D-46BA-B6B7-1979FC9C6A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697328"/>
        <c:axId val="79910112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特征值文章中网格收敛结果!$A$1</c15:sqref>
                        </c15:formulaRef>
                      </c:ext>
                    </c:extLst>
                    <c:strCache>
                      <c:ptCount val="1"/>
                      <c:pt idx="0">
                        <c:v>Numeca mesh 1 (y+=5, total 0.5M)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circle"/>
                  <c:size val="10"/>
                  <c:spPr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特征值文章中网格收敛结果!$B$3:$B$10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34.505000000000003</c:v>
                      </c:pt>
                      <c:pt idx="1">
                        <c:v>34.450000000000003</c:v>
                      </c:pt>
                      <c:pt idx="2">
                        <c:v>34.26</c:v>
                      </c:pt>
                      <c:pt idx="3">
                        <c:v>33.825000000000003</c:v>
                      </c:pt>
                      <c:pt idx="4">
                        <c:v>33.32</c:v>
                      </c:pt>
                      <c:pt idx="5">
                        <c:v>33.159999999999997</c:v>
                      </c:pt>
                      <c:pt idx="6">
                        <c:v>32.72</c:v>
                      </c:pt>
                      <c:pt idx="7">
                        <c:v>31.84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特征值文章中网格收敛结果!$F$3:$F$10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1.44</c:v>
                      </c:pt>
                      <c:pt idx="1">
                        <c:v>1.49</c:v>
                      </c:pt>
                      <c:pt idx="2">
                        <c:v>1.54</c:v>
                      </c:pt>
                      <c:pt idx="3">
                        <c:v>1.6015999999999999</c:v>
                      </c:pt>
                      <c:pt idx="4">
                        <c:v>1.6326000000000001</c:v>
                      </c:pt>
                      <c:pt idx="5">
                        <c:v>1.6379999999999999</c:v>
                      </c:pt>
                      <c:pt idx="6">
                        <c:v>1.6480999999999999</c:v>
                      </c:pt>
                      <c:pt idx="7">
                        <c:v>1.6543000000000001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CD9D-46BA-B6B7-1979FC9C6A84}"/>
                  </c:ext>
                </c:extLst>
              </c15:ser>
            </c15:filteredScatterSeries>
            <c15:filteredScatte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特征值文章中网格收敛结果!$A$12</c15:sqref>
                        </c15:formulaRef>
                      </c:ext>
                    </c:extLst>
                    <c:strCache>
                      <c:ptCount val="1"/>
                      <c:pt idx="0">
                        <c:v>Numeca mesh 2 ( y+=5, total 1M)</c:v>
                      </c:pt>
                    </c:strCache>
                  </c:strRef>
                </c:tx>
                <c:spPr>
                  <a:ln w="2540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triangle"/>
                  <c:size val="10"/>
                  <c:spPr>
                    <a:solidFill>
                      <a:srgbClr val="FFC00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特征值文章中网格收敛结果!$B$14:$B$21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34.5</c:v>
                      </c:pt>
                      <c:pt idx="1">
                        <c:v>34.447000000000003</c:v>
                      </c:pt>
                      <c:pt idx="2">
                        <c:v>34.244999999999997</c:v>
                      </c:pt>
                      <c:pt idx="3">
                        <c:v>33.81</c:v>
                      </c:pt>
                      <c:pt idx="4">
                        <c:v>33.32</c:v>
                      </c:pt>
                      <c:pt idx="5">
                        <c:v>33.15</c:v>
                      </c:pt>
                      <c:pt idx="6">
                        <c:v>32.56</c:v>
                      </c:pt>
                      <c:pt idx="7">
                        <c:v>32.22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特征值文章中网格收敛结果!$F$14:$F$21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1.4416</c:v>
                      </c:pt>
                      <c:pt idx="1">
                        <c:v>1.49193</c:v>
                      </c:pt>
                      <c:pt idx="2">
                        <c:v>1.5452425000000001</c:v>
                      </c:pt>
                      <c:pt idx="3">
                        <c:v>1.603421861563856</c:v>
                      </c:pt>
                      <c:pt idx="4">
                        <c:v>1.6342996999999999</c:v>
                      </c:pt>
                      <c:pt idx="5">
                        <c:v>1.6400882000000001</c:v>
                      </c:pt>
                      <c:pt idx="6">
                        <c:v>1.6488151143362761</c:v>
                      </c:pt>
                      <c:pt idx="7">
                        <c:v>1.6475846724351051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D9D-46BA-B6B7-1979FC9C6A84}"/>
                  </c:ext>
                </c:extLst>
              </c15:ser>
            </c15:filteredScatterSeries>
            <c15:filteredScatter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特征值文章中网格收敛结果!$A$24</c15:sqref>
                        </c15:formulaRef>
                      </c:ext>
                    </c:extLst>
                    <c:strCache>
                      <c:ptCount val="1"/>
                      <c:pt idx="0">
                        <c:v>Numeca mesh 3 (y+=0.5, total 0.5M)</c:v>
                      </c:pt>
                    </c:strCache>
                  </c:strRef>
                </c:tx>
                <c:spPr>
                  <a:ln w="25400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square"/>
                  <c:size val="10"/>
                  <c:spPr>
                    <a:solidFill>
                      <a:srgbClr val="00B05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特征值文章中网格收敛结果!$B$26:$B$37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34.53</c:v>
                      </c:pt>
                      <c:pt idx="1">
                        <c:v>34.49</c:v>
                      </c:pt>
                      <c:pt idx="2">
                        <c:v>34.35</c:v>
                      </c:pt>
                      <c:pt idx="3">
                        <c:v>34</c:v>
                      </c:pt>
                      <c:pt idx="4">
                        <c:v>33.630000000000003</c:v>
                      </c:pt>
                      <c:pt idx="5">
                        <c:v>33.520000000000003</c:v>
                      </c:pt>
                      <c:pt idx="6">
                        <c:v>33.21</c:v>
                      </c:pt>
                      <c:pt idx="7">
                        <c:v>33.01</c:v>
                      </c:pt>
                      <c:pt idx="8">
                        <c:v>32.774999999999999</c:v>
                      </c:pt>
                      <c:pt idx="9">
                        <c:v>32.450000000000003</c:v>
                      </c:pt>
                      <c:pt idx="10">
                        <c:v>32.119999999999997</c:v>
                      </c:pt>
                      <c:pt idx="11">
                        <c:v>31.91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特征值文章中网格收敛结果!$F$26:$F$37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1.4390000000000001</c:v>
                      </c:pt>
                      <c:pt idx="1">
                        <c:v>1.4894830999999999</c:v>
                      </c:pt>
                      <c:pt idx="2">
                        <c:v>1.54345</c:v>
                      </c:pt>
                      <c:pt idx="3">
                        <c:v>1.6006981</c:v>
                      </c:pt>
                      <c:pt idx="4">
                        <c:v>1.6312677</c:v>
                      </c:pt>
                      <c:pt idx="5">
                        <c:v>1.6373228</c:v>
                      </c:pt>
                      <c:pt idx="6">
                        <c:v>1.6489771</c:v>
                      </c:pt>
                      <c:pt idx="7">
                        <c:v>1.6544086</c:v>
                      </c:pt>
                      <c:pt idx="8">
                        <c:v>1.659448</c:v>
                      </c:pt>
                      <c:pt idx="9">
                        <c:v>1.6637920803829265</c:v>
                      </c:pt>
                      <c:pt idx="10">
                        <c:v>1.6680843000000001</c:v>
                      </c:pt>
                      <c:pt idx="11">
                        <c:v>1.6690507000000001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D9D-46BA-B6B7-1979FC9C6A84}"/>
                  </c:ext>
                </c:extLst>
              </c15:ser>
            </c15:filteredScatterSeries>
            <c15:filteredScatterSeries>
              <c15:ser>
                <c:idx val="5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特征值文章中网格收敛结果!$A$39</c15:sqref>
                        </c15:formulaRef>
                      </c:ext>
                    </c:extLst>
                    <c:strCache>
                      <c:ptCount val="1"/>
                      <c:pt idx="0">
                        <c:v>Numeca mesh 4 (y+=0.5, total 1M) RadialRefine</c:v>
                      </c:pt>
                    </c:strCache>
                  </c:strRef>
                </c:tx>
                <c:spPr>
                  <a:ln w="25400" cap="rnd">
                    <a:solidFill>
                      <a:srgbClr val="00B0F0"/>
                    </a:solidFill>
                    <a:round/>
                  </a:ln>
                  <a:effectLst/>
                </c:spPr>
                <c:marker>
                  <c:symbol val="diamond"/>
                  <c:size val="12"/>
                  <c:spPr>
                    <a:solidFill>
                      <a:srgbClr val="00B0F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特征值文章中网格收敛结果!$B$41:$B$49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34.57</c:v>
                      </c:pt>
                      <c:pt idx="1">
                        <c:v>34.479999999999997</c:v>
                      </c:pt>
                      <c:pt idx="2">
                        <c:v>34.365000000000002</c:v>
                      </c:pt>
                      <c:pt idx="3">
                        <c:v>33.99</c:v>
                      </c:pt>
                      <c:pt idx="4">
                        <c:v>33.520000000000003</c:v>
                      </c:pt>
                      <c:pt idx="5">
                        <c:v>32.51</c:v>
                      </c:pt>
                      <c:pt idx="6">
                        <c:v>32.15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特征值文章中网格收敛结果!$F$41:$F$49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1.4368711000000001</c:v>
                      </c:pt>
                      <c:pt idx="1">
                        <c:v>1.4859290000000001</c:v>
                      </c:pt>
                      <c:pt idx="2">
                        <c:v>1.5380639</c:v>
                      </c:pt>
                      <c:pt idx="3">
                        <c:v>1.5928978760834545</c:v>
                      </c:pt>
                      <c:pt idx="4">
                        <c:v>1.6273953649256312</c:v>
                      </c:pt>
                      <c:pt idx="5">
                        <c:v>1.6427484085247717</c:v>
                      </c:pt>
                      <c:pt idx="6">
                        <c:v>1.64082258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D9D-46BA-B6B7-1979FC9C6A84}"/>
                  </c:ext>
                </c:extLst>
              </c15:ser>
            </c15:filteredScatterSeries>
            <c15:filteredScatterSeries>
              <c15:ser>
                <c:idx val="0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特征值文章中网格收敛结果!$AE$74</c15:sqref>
                        </c15:formulaRef>
                      </c:ext>
                    </c:extLst>
                    <c:strCache>
                      <c:ptCount val="1"/>
                      <c:pt idx="0">
                        <c:v>NUMECA 粗网格</c:v>
                      </c:pt>
                    </c:strCache>
                  </c:strRef>
                </c:tx>
                <c:spPr>
                  <a:ln w="19050" cap="rnd">
                    <a:solidFill>
                      <a:schemeClr val="tx1"/>
                    </a:solidFill>
                    <a:round/>
                  </a:ln>
                  <a:effectLst/>
                </c:spPr>
                <c:marker>
                  <c:symbol val="circle"/>
                  <c:size val="8"/>
                  <c:spPr>
                    <a:solidFill>
                      <a:schemeClr val="tx1"/>
                    </a:solidFill>
                    <a:ln w="9525">
                      <a:noFill/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特征值文章中网格收敛结果!$B$53:$B$66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34.58</c:v>
                      </c:pt>
                      <c:pt idx="1">
                        <c:v>34.533999999999999</c:v>
                      </c:pt>
                      <c:pt idx="2">
                        <c:v>34.386000000000003</c:v>
                      </c:pt>
                      <c:pt idx="3">
                        <c:v>34.003999999999998</c:v>
                      </c:pt>
                      <c:pt idx="4">
                        <c:v>33.49</c:v>
                      </c:pt>
                      <c:pt idx="5">
                        <c:v>33.158000000000001</c:v>
                      </c:pt>
                      <c:pt idx="6">
                        <c:v>32.94</c:v>
                      </c:pt>
                      <c:pt idx="7">
                        <c:v>32.68</c:v>
                      </c:pt>
                      <c:pt idx="8">
                        <c:v>32.35</c:v>
                      </c:pt>
                      <c:pt idx="9">
                        <c:v>31.96</c:v>
                      </c:pt>
                      <c:pt idx="10">
                        <c:v>31.766999999999999</c:v>
                      </c:pt>
                      <c:pt idx="11">
                        <c:v>31.545000000000002</c:v>
                      </c:pt>
                      <c:pt idx="12">
                        <c:v>31.253</c:v>
                      </c:pt>
                      <c:pt idx="13">
                        <c:v>31.024999999999999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特征值文章中网格收敛结果!$F$53:$F$66</c15:sqref>
                        </c15:formulaRef>
                      </c:ext>
                    </c:extLst>
                    <c:numCache>
                      <c:formatCode>General</c:formatCode>
                      <c:ptCount val="14"/>
                      <c:pt idx="0">
                        <c:v>1.4363508758056225</c:v>
                      </c:pt>
                      <c:pt idx="1">
                        <c:v>1.486447748210826</c:v>
                      </c:pt>
                      <c:pt idx="2">
                        <c:v>1.5402065931893441</c:v>
                      </c:pt>
                      <c:pt idx="3">
                        <c:v>1.5974477843565589</c:v>
                      </c:pt>
                      <c:pt idx="4">
                        <c:v>1.6341702085598497</c:v>
                      </c:pt>
                      <c:pt idx="5">
                        <c:v>1.6450497104342499</c:v>
                      </c:pt>
                      <c:pt idx="6">
                        <c:v>1.6503963782298401</c:v>
                      </c:pt>
                      <c:pt idx="7">
                        <c:v>1.6550646988463933</c:v>
                      </c:pt>
                      <c:pt idx="8">
                        <c:v>1.6591731419419895</c:v>
                      </c:pt>
                      <c:pt idx="9">
                        <c:v>1.662744710302551</c:v>
                      </c:pt>
                      <c:pt idx="10">
                        <c:v>1.6639012765620829</c:v>
                      </c:pt>
                      <c:pt idx="11">
                        <c:v>1.6647844145569621</c:v>
                      </c:pt>
                      <c:pt idx="12">
                        <c:v>1.6650314029968845</c:v>
                      </c:pt>
                      <c:pt idx="13">
                        <c:v>1.6642596421117188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CD9D-46BA-B6B7-1979FC9C6A84}"/>
                  </c:ext>
                </c:extLst>
              </c15:ser>
            </c15:filteredScatterSeries>
            <c15:filteredScatterSeries>
              <c15:ser>
                <c:idx val="1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特征值文章中网格收敛结果!$AE$75</c15:sqref>
                        </c15:formulaRef>
                      </c:ext>
                    </c:extLst>
                    <c:strCache>
                      <c:ptCount val="1"/>
                      <c:pt idx="0">
                        <c:v>NUMECA 中网格</c:v>
                      </c:pt>
                    </c:strCache>
                  </c:strRef>
                </c:tx>
                <c:spPr>
                  <a:ln w="19050" cap="rnd">
                    <a:solidFill>
                      <a:schemeClr val="tx1"/>
                    </a:solidFill>
                    <a:round/>
                  </a:ln>
                  <a:effectLst/>
                </c:spPr>
                <c:marker>
                  <c:symbol val="circle"/>
                  <c:size val="8"/>
                  <c:spPr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特征值文章中网格收敛结果!$B$71:$B$79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34.6</c:v>
                      </c:pt>
                      <c:pt idx="1">
                        <c:v>34.56</c:v>
                      </c:pt>
                      <c:pt idx="2">
                        <c:v>34.42</c:v>
                      </c:pt>
                      <c:pt idx="3">
                        <c:v>34.03</c:v>
                      </c:pt>
                      <c:pt idx="4">
                        <c:v>33.567999999999998</c:v>
                      </c:pt>
                      <c:pt idx="5">
                        <c:v>33.262</c:v>
                      </c:pt>
                      <c:pt idx="6">
                        <c:v>33.026000000000003</c:v>
                      </c:pt>
                      <c:pt idx="7">
                        <c:v>32.646500000000003</c:v>
                      </c:pt>
                      <c:pt idx="8">
                        <c:v>32.380699999999997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特征值文章中网格收敛结果!$F$71:$F$79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1.4385304234373146</c:v>
                      </c:pt>
                      <c:pt idx="1">
                        <c:v>1.4884750721543509</c:v>
                      </c:pt>
                      <c:pt idx="2">
                        <c:v>1.5422197621895171</c:v>
                      </c:pt>
                      <c:pt idx="3">
                        <c:v>1.5991915238490582</c:v>
                      </c:pt>
                      <c:pt idx="4">
                        <c:v>1.63601593153</c:v>
                      </c:pt>
                      <c:pt idx="5">
                        <c:v>1.6477733193651045</c:v>
                      </c:pt>
                      <c:pt idx="6">
                        <c:v>1.6527737969341465</c:v>
                      </c:pt>
                      <c:pt idx="7">
                        <c:v>1.6557934483917522</c:v>
                      </c:pt>
                      <c:pt idx="8">
                        <c:v>1.6554986554887694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CD9D-46BA-B6B7-1979FC9C6A84}"/>
                  </c:ext>
                </c:extLst>
              </c15:ser>
            </c15:filteredScatterSeries>
            <c15:filteredScatterSeries>
              <c15:ser>
                <c:idx val="6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特征值文章中网格收敛结果!$AE$76</c15:sqref>
                        </c15:formulaRef>
                      </c:ext>
                    </c:extLst>
                    <c:strCache>
                      <c:ptCount val="1"/>
                      <c:pt idx="0">
                        <c:v>NUMECA 细网格</c:v>
                      </c:pt>
                    </c:strCache>
                  </c:strRef>
                </c:tx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8"/>
                  <c:spPr>
                    <a:solidFill>
                      <a:schemeClr val="bg1">
                        <a:lumMod val="95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特征值文章中网格收敛结果!$B$84:$B$91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34.604999999999997</c:v>
                      </c:pt>
                      <c:pt idx="1">
                        <c:v>34.564999999999998</c:v>
                      </c:pt>
                      <c:pt idx="2">
                        <c:v>34.42</c:v>
                      </c:pt>
                      <c:pt idx="3">
                        <c:v>34.04</c:v>
                      </c:pt>
                      <c:pt idx="4">
                        <c:v>33.61</c:v>
                      </c:pt>
                      <c:pt idx="5">
                        <c:v>33.32</c:v>
                      </c:pt>
                      <c:pt idx="6">
                        <c:v>33.090000000000003</c:v>
                      </c:pt>
                      <c:pt idx="7">
                        <c:v>32.906999999999996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特征值文章中网格收敛结果!$F$84:$F$91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1.4395773826584568</c:v>
                      </c:pt>
                      <c:pt idx="1">
                        <c:v>1.4894790420937152</c:v>
                      </c:pt>
                      <c:pt idx="2">
                        <c:v>1.5435749441600284</c:v>
                      </c:pt>
                      <c:pt idx="3">
                        <c:v>1.6022374636807464</c:v>
                      </c:pt>
                      <c:pt idx="4">
                        <c:v>1.642342547114805</c:v>
                      </c:pt>
                      <c:pt idx="5">
                        <c:v>1.6565467896073607</c:v>
                      </c:pt>
                      <c:pt idx="6">
                        <c:v>1.6635502011207417</c:v>
                      </c:pt>
                      <c:pt idx="7">
                        <c:v>1.667483716654971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CD9D-46BA-B6B7-1979FC9C6A84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特征值文章中网格收敛结果!$J$51</c15:sqref>
                        </c15:formulaRef>
                      </c:ext>
                    </c:extLst>
                    <c:strCache>
                      <c:ptCount val="1"/>
                      <c:pt idx="0">
                        <c:v>NutsCFD  mesh 5 (single sector)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14"/>
                  <c:spPr>
                    <a:noFill/>
                    <a:ln w="38100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特征值文章中网格收敛结果!$K$54:$K$59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34.683</c:v>
                      </c:pt>
                      <c:pt idx="1">
                        <c:v>34.130800000000001</c:v>
                      </c:pt>
                      <c:pt idx="2">
                        <c:v>34.031799999999997</c:v>
                      </c:pt>
                      <c:pt idx="3">
                        <c:v>33.739200000000004</c:v>
                      </c:pt>
                      <c:pt idx="4">
                        <c:v>33.459800000000001</c:v>
                      </c:pt>
                      <c:pt idx="5">
                        <c:v>33.112200000000001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特征值文章中网格收敛结果!$L$54:$L$59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1.4175</c:v>
                      </c:pt>
                      <c:pt idx="1">
                        <c:v>1.5777000000000001</c:v>
                      </c:pt>
                      <c:pt idx="2">
                        <c:v>1.5898000000000001</c:v>
                      </c:pt>
                      <c:pt idx="3">
                        <c:v>1.6142000000000001</c:v>
                      </c:pt>
                      <c:pt idx="4">
                        <c:v>1.6256999999999999</c:v>
                      </c:pt>
                      <c:pt idx="5">
                        <c:v>1.6286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CD9D-46BA-B6B7-1979FC9C6A84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特征值文章中网格收敛结果!$J$60</c15:sqref>
                        </c15:formulaRef>
                      </c:ext>
                    </c:extLst>
                    <c:strCache>
                      <c:ptCount val="1"/>
                      <c:pt idx="0">
                        <c:v>NutsCFD  mesh 5 (full annulus)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14"/>
                  <c:spPr>
                    <a:noFill/>
                    <a:ln w="38100">
                      <a:solidFill>
                        <a:srgbClr val="FF0000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特征值文章中网格收敛结果!$K$63:$K$64</c15:sqref>
                        </c15:formulaRef>
                      </c:ext>
                    </c:extLst>
                    <c:numCache>
                      <c:formatCode>0.00E+00</c:formatCode>
                      <c:ptCount val="2"/>
                      <c:pt idx="0">
                        <c:v>34.683999999999997</c:v>
                      </c:pt>
                      <c:pt idx="1">
                        <c:v>33.741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特征值文章中网格收敛结果!$L$63:$L$64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1.4175</c:v>
                      </c:pt>
                      <c:pt idx="1">
                        <c:v>1.6142000000000001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CD9D-46BA-B6B7-1979FC9C6A84}"/>
                  </c:ext>
                </c:extLst>
              </c15:ser>
            </c15:filteredScatterSeries>
            <c15:filteredScatte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特征值文章中网格收敛结果!$AE$73</c15:sqref>
                        </c15:formulaRef>
                      </c:ext>
                    </c:extLst>
                    <c:strCache>
                      <c:ptCount val="1"/>
                      <c:pt idx="0">
                        <c:v>测量值（Strazisar 1985）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yVal>
                  <c:numLit>
                    <c:formatCode>General</c:formatCode>
                    <c:ptCount val="1"/>
                    <c:pt idx="0">
                      <c:v>1</c:v>
                    </c:pt>
                  </c:numLit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CD9D-46BA-B6B7-1979FC9C6A84}"/>
                  </c:ext>
                </c:extLst>
              </c15:ser>
            </c15:filteredScatterSeries>
          </c:ext>
        </c:extLst>
      </c:scatterChart>
      <c:valAx>
        <c:axId val="79697328"/>
        <c:scaling>
          <c:orientation val="minMax"/>
          <c:max val="35"/>
          <c:min val="3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</a:t>
                </a:r>
                <a:r>
                  <a:rPr lang="en-US" altLang="zh-CN"/>
                  <a:t>ass flow rate </a:t>
                </a:r>
                <a:r>
                  <a:rPr lang="en-US"/>
                  <a:t>(kg/s)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910112"/>
        <c:crosses val="autoZero"/>
        <c:crossBetween val="midCat"/>
      </c:valAx>
      <c:valAx>
        <c:axId val="79910112"/>
        <c:scaling>
          <c:orientation val="minMax"/>
          <c:max val="1.7500000000000002"/>
          <c:min val="1.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pressure ratio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697328"/>
        <c:crosses val="autoZero"/>
        <c:crossBetween val="midCat"/>
        <c:majorUnit val="5.000000000000001E-2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6230565161845517"/>
          <c:y val="0.74150011437189867"/>
          <c:w val="0.18774949481120642"/>
          <c:h val="0.131477675423009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6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52731567721751"/>
          <c:y val="2.9810298102981029E-2"/>
          <c:w val="0.84484273576686086"/>
          <c:h val="0.85424953703703699"/>
        </c:manualLayout>
      </c:layout>
      <c:scatterChart>
        <c:scatterStyle val="lineMarker"/>
        <c:varyColors val="0"/>
        <c:ser>
          <c:idx val="3"/>
          <c:order val="0"/>
          <c:tx>
            <c:strRef>
              <c:f>'R67单通道特征值-基于SA-helicity'!$A$1</c:f>
              <c:strCache>
                <c:ptCount val="1"/>
                <c:pt idx="0">
                  <c:v>18kpa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'R67单通道特征值-基于SA-helicity'!$B$2:$B$11</c:f>
              <c:numCache>
                <c:formatCode>0.00E+00</c:formatCode>
                <c:ptCount val="10"/>
                <c:pt idx="0">
                  <c:v>-0.22686419999999999</c:v>
                </c:pt>
                <c:pt idx="1">
                  <c:v>-0.36386439999999998</c:v>
                </c:pt>
                <c:pt idx="2">
                  <c:v>-0.61893430000000005</c:v>
                </c:pt>
                <c:pt idx="3">
                  <c:v>-0.52454069999999997</c:v>
                </c:pt>
                <c:pt idx="4">
                  <c:v>-0.3750503</c:v>
                </c:pt>
                <c:pt idx="5">
                  <c:v>-0.49161490000000002</c:v>
                </c:pt>
                <c:pt idx="6">
                  <c:v>-1.0451349999999999</c:v>
                </c:pt>
                <c:pt idx="7">
                  <c:v>-0.29699560000000003</c:v>
                </c:pt>
                <c:pt idx="8">
                  <c:v>-0.44706079999999998</c:v>
                </c:pt>
                <c:pt idx="9">
                  <c:v>-1.0810379999999999</c:v>
                </c:pt>
              </c:numCache>
            </c:numRef>
          </c:xVal>
          <c:yVal>
            <c:numRef>
              <c:f>'R67单通道特征值-基于SA-helicity'!$C$2:$C$11</c:f>
              <c:numCache>
                <c:formatCode>0.00E+00</c:formatCode>
                <c:ptCount val="10"/>
                <c:pt idx="0">
                  <c:v>0.85079890000000002</c:v>
                </c:pt>
                <c:pt idx="1">
                  <c:v>1.333121</c:v>
                </c:pt>
                <c:pt idx="2">
                  <c:v>0.69615729999999998</c:v>
                </c:pt>
                <c:pt idx="3">
                  <c:v>1.8735470000000001</c:v>
                </c:pt>
                <c:pt idx="4">
                  <c:v>-5.6643579999999996E-10</c:v>
                </c:pt>
                <c:pt idx="5">
                  <c:v>6.2802610000000005E-10</c:v>
                </c:pt>
                <c:pt idx="6">
                  <c:v>1.3218049999999999</c:v>
                </c:pt>
                <c:pt idx="7">
                  <c:v>2.3699870000000001</c:v>
                </c:pt>
                <c:pt idx="8">
                  <c:v>2.2679969999999998</c:v>
                </c:pt>
                <c:pt idx="9">
                  <c:v>1.5562279999999999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97-45E5-808D-BD5D057DE693}"/>
            </c:ext>
          </c:extLst>
        </c:ser>
        <c:ser>
          <c:idx val="5"/>
          <c:order val="1"/>
          <c:tx>
            <c:strRef>
              <c:f>'R67单通道特征值-基于SA-helicity'!$E$1</c:f>
              <c:strCache>
                <c:ptCount val="1"/>
                <c:pt idx="0">
                  <c:v>19kpa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bg2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'R67单通道特征值-基于SA-helicity'!$F$2:$F$11</c:f>
              <c:numCache>
                <c:formatCode>0.00E+00</c:formatCode>
                <c:ptCount val="10"/>
                <c:pt idx="0">
                  <c:v>-0.21572549999999999</c:v>
                </c:pt>
                <c:pt idx="1">
                  <c:v>-0.34701320000000002</c:v>
                </c:pt>
                <c:pt idx="2">
                  <c:v>-0.61474899999999999</c:v>
                </c:pt>
                <c:pt idx="3">
                  <c:v>-0.30180200000000001</c:v>
                </c:pt>
                <c:pt idx="4">
                  <c:v>-0.57257829999999998</c:v>
                </c:pt>
                <c:pt idx="5">
                  <c:v>-0.45272040000000002</c:v>
                </c:pt>
                <c:pt idx="6">
                  <c:v>-1.0215639999999999</c:v>
                </c:pt>
                <c:pt idx="7">
                  <c:v>-0.4395348</c:v>
                </c:pt>
                <c:pt idx="8">
                  <c:v>-1.031379</c:v>
                </c:pt>
                <c:pt idx="9">
                  <c:v>-1.1563840000000001</c:v>
                </c:pt>
              </c:numCache>
            </c:numRef>
          </c:xVal>
          <c:yVal>
            <c:numRef>
              <c:f>'R67单通道特征值-基于SA-helicity'!$G$2:$G$11</c:f>
              <c:numCache>
                <c:formatCode>0.00E+00</c:formatCode>
                <c:ptCount val="10"/>
                <c:pt idx="0">
                  <c:v>0.85328839999999995</c:v>
                </c:pt>
                <c:pt idx="1">
                  <c:v>1.344061</c:v>
                </c:pt>
                <c:pt idx="2">
                  <c:v>0.76208359999999997</c:v>
                </c:pt>
                <c:pt idx="3">
                  <c:v>-4.712208E-10</c:v>
                </c:pt>
                <c:pt idx="4">
                  <c:v>1.839788</c:v>
                </c:pt>
                <c:pt idx="5">
                  <c:v>-3.5029779999999999E-10</c:v>
                </c:pt>
                <c:pt idx="6">
                  <c:v>1.2391490000000001</c:v>
                </c:pt>
                <c:pt idx="7">
                  <c:v>2.1988050000000001</c:v>
                </c:pt>
                <c:pt idx="8">
                  <c:v>1.6354409999999999</c:v>
                </c:pt>
                <c:pt idx="9">
                  <c:v>1.7054400000000001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97-45E5-808D-BD5D057DE693}"/>
            </c:ext>
          </c:extLst>
        </c:ser>
        <c:ser>
          <c:idx val="0"/>
          <c:order val="2"/>
          <c:tx>
            <c:strRef>
              <c:f>'R67单通道特征值-基于SA-helicity'!$I$1</c:f>
              <c:strCache>
                <c:ptCount val="1"/>
                <c:pt idx="0">
                  <c:v>20kpa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FFFF00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'R67单通道特征值-基于SA-helicity'!$J$2:$J$11</c:f>
              <c:numCache>
                <c:formatCode>0.00E+00</c:formatCode>
                <c:ptCount val="10"/>
                <c:pt idx="0">
                  <c:v>-0.18547040000000001</c:v>
                </c:pt>
                <c:pt idx="1">
                  <c:v>-0.29211670000000001</c:v>
                </c:pt>
                <c:pt idx="2">
                  <c:v>-0.60747799999999996</c:v>
                </c:pt>
                <c:pt idx="3">
                  <c:v>-0.2183398</c:v>
                </c:pt>
                <c:pt idx="4">
                  <c:v>-0.6199926</c:v>
                </c:pt>
                <c:pt idx="5">
                  <c:v>-0.4239482</c:v>
                </c:pt>
                <c:pt idx="6">
                  <c:v>-0.46379619999999999</c:v>
                </c:pt>
                <c:pt idx="7">
                  <c:v>-1.0057830000000001</c:v>
                </c:pt>
                <c:pt idx="8">
                  <c:v>-1.0891420000000001</c:v>
                </c:pt>
                <c:pt idx="9">
                  <c:v>-1.1837930000000001</c:v>
                </c:pt>
              </c:numCache>
            </c:numRef>
          </c:xVal>
          <c:yVal>
            <c:numRef>
              <c:f>'R67单通道特征值-基于SA-helicity'!$K$2:$K$11</c:f>
              <c:numCache>
                <c:formatCode>0.00E+00</c:formatCode>
                <c:ptCount val="10"/>
                <c:pt idx="0">
                  <c:v>0.85511479999999995</c:v>
                </c:pt>
                <c:pt idx="1">
                  <c:v>1.3874569999999999</c:v>
                </c:pt>
                <c:pt idx="2">
                  <c:v>0.86421400000000004</c:v>
                </c:pt>
                <c:pt idx="3">
                  <c:v>4.605173E-10</c:v>
                </c:pt>
                <c:pt idx="4">
                  <c:v>1.849828</c:v>
                </c:pt>
                <c:pt idx="5">
                  <c:v>2.081861</c:v>
                </c:pt>
                <c:pt idx="6">
                  <c:v>4.4600130000000001E-10</c:v>
                </c:pt>
                <c:pt idx="7">
                  <c:v>1.2437940000000001</c:v>
                </c:pt>
                <c:pt idx="8">
                  <c:v>1.6413040000000001</c:v>
                </c:pt>
                <c:pt idx="9">
                  <c:v>1.60426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097-45E5-808D-BD5D057DE693}"/>
            </c:ext>
          </c:extLst>
        </c:ser>
        <c:ser>
          <c:idx val="4"/>
          <c:order val="3"/>
          <c:tx>
            <c:strRef>
              <c:f>'R67单通道特征值-基于SA-helicity'!$M$1</c:f>
              <c:strCache>
                <c:ptCount val="1"/>
                <c:pt idx="0">
                  <c:v>21kpa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'R67单通道特征值-基于SA-helicity'!$N$2:$N$11</c:f>
              <c:numCache>
                <c:formatCode>0.00E+00</c:formatCode>
                <c:ptCount val="10"/>
                <c:pt idx="0">
                  <c:v>-0.15372728898999999</c:v>
                </c:pt>
                <c:pt idx="1">
                  <c:v>-0.24945344160999999</c:v>
                </c:pt>
                <c:pt idx="2">
                  <c:v>-0.58404697422999996</c:v>
                </c:pt>
                <c:pt idx="3">
                  <c:v>-0.40138207925000002</c:v>
                </c:pt>
                <c:pt idx="4">
                  <c:v>-0.87884979527999996</c:v>
                </c:pt>
                <c:pt idx="5">
                  <c:v>-0.20279838759999999</c:v>
                </c:pt>
                <c:pt idx="6">
                  <c:v>-0.67806452849999999</c:v>
                </c:pt>
                <c:pt idx="7">
                  <c:v>-0.47834937104000003</c:v>
                </c:pt>
                <c:pt idx="8">
                  <c:v>-0.21564135212999999</c:v>
                </c:pt>
                <c:pt idx="9">
                  <c:v>-1.0853029795</c:v>
                </c:pt>
              </c:numCache>
            </c:numRef>
          </c:xVal>
          <c:yVal>
            <c:numRef>
              <c:f>'R67单通道特征值-基于SA-helicity'!$O$2:$O$11</c:f>
              <c:numCache>
                <c:formatCode>0.00E+00</c:formatCode>
                <c:ptCount val="10"/>
                <c:pt idx="0">
                  <c:v>0.87353530226999998</c:v>
                </c:pt>
                <c:pt idx="1">
                  <c:v>1.4821382774</c:v>
                </c:pt>
                <c:pt idx="2">
                  <c:v>1.0341628968000001</c:v>
                </c:pt>
                <c:pt idx="3">
                  <c:v>1.9198009550999999</c:v>
                </c:pt>
                <c:pt idx="4">
                  <c:v>1.1346391978999999</c:v>
                </c:pt>
                <c:pt idx="5">
                  <c:v>1.7083340297999999E-9</c:v>
                </c:pt>
                <c:pt idx="6">
                  <c:v>1.8905481848000001</c:v>
                </c:pt>
                <c:pt idx="7">
                  <c:v>-3.8371843479999996E-9</c:v>
                </c:pt>
                <c:pt idx="8">
                  <c:v>2.4069022931999999</c:v>
                </c:pt>
                <c:pt idx="9">
                  <c:v>1.8683275703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097-45E5-808D-BD5D057DE693}"/>
            </c:ext>
          </c:extLst>
        </c:ser>
        <c:ser>
          <c:idx val="6"/>
          <c:order val="4"/>
          <c:tx>
            <c:strRef>
              <c:f>'R67单通道特征值-基于SA-helicity'!$Q$1</c:f>
              <c:strCache>
                <c:ptCount val="1"/>
                <c:pt idx="0">
                  <c:v>22kpa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'R67单通道特征值-基于SA-helicity'!$R$2:$R$11</c:f>
              <c:numCache>
                <c:formatCode>0.00E+00</c:formatCode>
                <c:ptCount val="10"/>
                <c:pt idx="0">
                  <c:v>-0.1354988</c:v>
                </c:pt>
                <c:pt idx="1">
                  <c:v>-0.2268608</c:v>
                </c:pt>
                <c:pt idx="2">
                  <c:v>-0.58383810000000003</c:v>
                </c:pt>
                <c:pt idx="3">
                  <c:v>-0.8216194</c:v>
                </c:pt>
                <c:pt idx="4">
                  <c:v>-0.1741905</c:v>
                </c:pt>
                <c:pt idx="5">
                  <c:v>-0.39316250000000003</c:v>
                </c:pt>
                <c:pt idx="6">
                  <c:v>-0.44546570000000002</c:v>
                </c:pt>
                <c:pt idx="7">
                  <c:v>-0.74780999999999997</c:v>
                </c:pt>
                <c:pt idx="8">
                  <c:v>-0.1895656</c:v>
                </c:pt>
                <c:pt idx="9">
                  <c:v>-1.299938</c:v>
                </c:pt>
              </c:numCache>
            </c:numRef>
          </c:xVal>
          <c:yVal>
            <c:numRef>
              <c:f>'R67单通道特征值-基于SA-helicity'!$S$2:$S$11</c:f>
              <c:numCache>
                <c:formatCode>0.00E+00</c:formatCode>
                <c:ptCount val="10"/>
                <c:pt idx="0">
                  <c:v>0.88958199999999998</c:v>
                </c:pt>
                <c:pt idx="1">
                  <c:v>1.5484119999999999</c:v>
                </c:pt>
                <c:pt idx="2">
                  <c:v>1.265352</c:v>
                </c:pt>
                <c:pt idx="3">
                  <c:v>0.92305539999999997</c:v>
                </c:pt>
                <c:pt idx="4">
                  <c:v>1.8941339999999999E-10</c:v>
                </c:pt>
                <c:pt idx="5">
                  <c:v>1.7082820000000001</c:v>
                </c:pt>
                <c:pt idx="6">
                  <c:v>2.586387E-11</c:v>
                </c:pt>
                <c:pt idx="7">
                  <c:v>1.9324619999999999</c:v>
                </c:pt>
                <c:pt idx="8">
                  <c:v>2.4612180000000001</c:v>
                </c:pt>
                <c:pt idx="9">
                  <c:v>0.55583349999999998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097-45E5-808D-BD5D057DE693}"/>
            </c:ext>
          </c:extLst>
        </c:ser>
        <c:ser>
          <c:idx val="2"/>
          <c:order val="5"/>
          <c:tx>
            <c:strRef>
              <c:f>'R67单通道特征值-基于SA-helicity'!$U$1</c:f>
              <c:strCache>
                <c:ptCount val="1"/>
                <c:pt idx="0">
                  <c:v>23kpa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rgbClr val="FF0000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'R67单通道特征值-基于SA-helicity'!$V$2:$V$21</c:f>
              <c:numCache>
                <c:formatCode>0.00E+00</c:formatCode>
                <c:ptCount val="20"/>
                <c:pt idx="0">
                  <c:v>-0.11776850032</c:v>
                </c:pt>
                <c:pt idx="1">
                  <c:v>-0.39860559769999998</c:v>
                </c:pt>
                <c:pt idx="2">
                  <c:v>-0.20731999402000001</c:v>
                </c:pt>
                <c:pt idx="3">
                  <c:v>-0.12668595297999999</c:v>
                </c:pt>
                <c:pt idx="4">
                  <c:v>-0.58345462025999995</c:v>
                </c:pt>
                <c:pt idx="5">
                  <c:v>-0.82895109583000004</c:v>
                </c:pt>
                <c:pt idx="6">
                  <c:v>-0.37748970411999999</c:v>
                </c:pt>
                <c:pt idx="7">
                  <c:v>-0.79677768961999995</c:v>
                </c:pt>
                <c:pt idx="8">
                  <c:v>-1.2435994658</c:v>
                </c:pt>
                <c:pt idx="9">
                  <c:v>-1.1224088749000001</c:v>
                </c:pt>
                <c:pt idx="10">
                  <c:v>-0.17741309551000001</c:v>
                </c:pt>
                <c:pt idx="11">
                  <c:v>-0.27845120659</c:v>
                </c:pt>
                <c:pt idx="12">
                  <c:v>-3.3465588061000001E-2</c:v>
                </c:pt>
                <c:pt idx="13">
                  <c:v>-0.44721440614000002</c:v>
                </c:pt>
                <c:pt idx="14">
                  <c:v>-0.87553350599000002</c:v>
                </c:pt>
                <c:pt idx="15">
                  <c:v>-0.20731999357</c:v>
                </c:pt>
                <c:pt idx="16">
                  <c:v>-1.0463985629999999</c:v>
                </c:pt>
                <c:pt idx="17">
                  <c:v>-0.79677769224999995</c:v>
                </c:pt>
                <c:pt idx="18">
                  <c:v>-0.58345460903000002</c:v>
                </c:pt>
                <c:pt idx="19">
                  <c:v>-1.3984787968000001</c:v>
                </c:pt>
              </c:numCache>
            </c:numRef>
          </c:xVal>
          <c:yVal>
            <c:numRef>
              <c:f>'R67单通道特征值-基于SA-helicity'!$W$2:$W$21</c:f>
              <c:numCache>
                <c:formatCode>0.00E+00</c:formatCode>
                <c:ptCount val="20"/>
                <c:pt idx="0">
                  <c:v>0.90305752852999999</c:v>
                </c:pt>
                <c:pt idx="1">
                  <c:v>1.4205387803</c:v>
                </c:pt>
                <c:pt idx="2">
                  <c:v>1.5919572769000001</c:v>
                </c:pt>
                <c:pt idx="3">
                  <c:v>-1.3121170817E-10</c:v>
                </c:pt>
                <c:pt idx="4">
                  <c:v>1.5827299317000001</c:v>
                </c:pt>
                <c:pt idx="5">
                  <c:v>0.62245467512999997</c:v>
                </c:pt>
                <c:pt idx="6">
                  <c:v>4.4281822652999998E-10</c:v>
                </c:pt>
                <c:pt idx="7">
                  <c:v>1.9596831063</c:v>
                </c:pt>
                <c:pt idx="8">
                  <c:v>0.53443117203000001</c:v>
                </c:pt>
                <c:pt idx="9">
                  <c:v>-4.0193959271999997E-9</c:v>
                </c:pt>
                <c:pt idx="10">
                  <c:v>2.5246111030999998</c:v>
                </c:pt>
                <c:pt idx="11">
                  <c:v>3.3820621829999999</c:v>
                </c:pt>
                <c:pt idx="12">
                  <c:v>3.7141699736999998</c:v>
                </c:pt>
                <c:pt idx="13">
                  <c:v>4.0744636980999998</c:v>
                </c:pt>
                <c:pt idx="14">
                  <c:v>2.3537178843</c:v>
                </c:pt>
                <c:pt idx="15">
                  <c:v>1.5919572767000001</c:v>
                </c:pt>
                <c:pt idx="16">
                  <c:v>2.4480871410999998</c:v>
                </c:pt>
                <c:pt idx="17">
                  <c:v>1.9596831079000001</c:v>
                </c:pt>
                <c:pt idx="18">
                  <c:v>1.5827300389000001</c:v>
                </c:pt>
                <c:pt idx="19">
                  <c:v>3.2768903574000001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097-45E5-808D-BD5D057DE6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080952"/>
        <c:axId val="5010812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6"/>
                <c:tx>
                  <c:strRef>
                    <c:extLst>
                      <c:ext uri="{02D57815-91ED-43cb-92C2-25804820EDAC}">
                        <c15:formulaRef>
                          <c15:sqref>'R67单通道特征值-基于SA-helicity'!$Y$1</c15:sqref>
                        </c15:formulaRef>
                      </c:ext>
                    </c:extLst>
                    <c:strCache>
                      <c:ptCount val="1"/>
                      <c:pt idx="0">
                        <c:v>23.3kpa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8"/>
                  <c:spPr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'R67单通道特征值-基于SA-helicity'!$Z$2:$Z$11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-0.11020014860000001</c:v>
                      </c:pt>
                      <c:pt idx="1">
                        <c:v>-0.40165574104000001</c:v>
                      </c:pt>
                      <c:pt idx="2">
                        <c:v>-0.20689455773000001</c:v>
                      </c:pt>
                      <c:pt idx="3">
                        <c:v>-0.58146476017000004</c:v>
                      </c:pt>
                      <c:pt idx="4">
                        <c:v>-7.4566822845999997E-2</c:v>
                      </c:pt>
                      <c:pt idx="5">
                        <c:v>-0.33131187706999998</c:v>
                      </c:pt>
                      <c:pt idx="6">
                        <c:v>-0.83207108753000003</c:v>
                      </c:pt>
                      <c:pt idx="7">
                        <c:v>-0.77579115511999996</c:v>
                      </c:pt>
                      <c:pt idx="8">
                        <c:v>-0.96677487802999995</c:v>
                      </c:pt>
                      <c:pt idx="9">
                        <c:v>-1.2972192319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'R67单通道特征值-基于SA-helicity'!$AA$2:$AA$11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0.90694076480999997</c:v>
                      </c:pt>
                      <c:pt idx="1">
                        <c:v>1.2765567284999999</c:v>
                      </c:pt>
                      <c:pt idx="2">
                        <c:v>1.5979020021999999</c:v>
                      </c:pt>
                      <c:pt idx="3">
                        <c:v>1.7389516187</c:v>
                      </c:pt>
                      <c:pt idx="4">
                        <c:v>-6.3298699615000005E-11</c:v>
                      </c:pt>
                      <c:pt idx="5">
                        <c:v>-1.7304313538000001E-10</c:v>
                      </c:pt>
                      <c:pt idx="6">
                        <c:v>0.46821403914999998</c:v>
                      </c:pt>
                      <c:pt idx="7">
                        <c:v>1.973488267</c:v>
                      </c:pt>
                      <c:pt idx="8">
                        <c:v>3.2794844507000001E-8</c:v>
                      </c:pt>
                      <c:pt idx="9">
                        <c:v>0.55979684666999996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6-F097-45E5-808D-BD5D057DE693}"/>
                  </c:ext>
                </c:extLst>
              </c15:ser>
            </c15:filteredScatterSeries>
          </c:ext>
        </c:extLst>
      </c:scatterChart>
      <c:valAx>
        <c:axId val="501080952"/>
        <c:scaling>
          <c:orientation val="minMax"/>
          <c:max val="1"/>
          <c:min val="-2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Real part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1081280"/>
        <c:crosses val="autoZero"/>
        <c:crossBetween val="midCat"/>
      </c:valAx>
      <c:valAx>
        <c:axId val="5010812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Imag part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1080952"/>
        <c:crossesAt val="-2"/>
        <c:crossBetween val="midCat"/>
        <c:majorUnit val="1"/>
      </c:valAx>
      <c:spPr>
        <a:noFill/>
        <a:ln w="2540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74994334861918621"/>
          <c:y val="0.62218449074074089"/>
          <c:w val="0.17680347222222223"/>
          <c:h val="0.324666898148148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657778396432"/>
          <c:y val="2.9810298102981029E-2"/>
          <c:w val="0.79198363386225035"/>
          <c:h val="0.82191162429730702"/>
        </c:manualLayout>
      </c:layout>
      <c:scatterChart>
        <c:scatterStyle val="lineMarker"/>
        <c:varyColors val="0"/>
        <c:ser>
          <c:idx val="3"/>
          <c:order val="0"/>
          <c:tx>
            <c:strRef>
              <c:f>'R67单通道特征值-基于SA-helicity'!$A$1</c:f>
              <c:strCache>
                <c:ptCount val="1"/>
                <c:pt idx="0">
                  <c:v>18kpa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'R67单通道特征值-基于SA-helicity'!$B$2:$B$11</c:f>
              <c:numCache>
                <c:formatCode>0.00E+00</c:formatCode>
                <c:ptCount val="10"/>
                <c:pt idx="0">
                  <c:v>-0.22686419999999999</c:v>
                </c:pt>
                <c:pt idx="1">
                  <c:v>-0.36386439999999998</c:v>
                </c:pt>
                <c:pt idx="2">
                  <c:v>-0.61893430000000005</c:v>
                </c:pt>
                <c:pt idx="3">
                  <c:v>-0.52454069999999997</c:v>
                </c:pt>
                <c:pt idx="4">
                  <c:v>-0.3750503</c:v>
                </c:pt>
                <c:pt idx="5">
                  <c:v>-0.49161490000000002</c:v>
                </c:pt>
                <c:pt idx="6">
                  <c:v>-1.0451349999999999</c:v>
                </c:pt>
                <c:pt idx="7">
                  <c:v>-0.29699560000000003</c:v>
                </c:pt>
                <c:pt idx="8">
                  <c:v>-0.44706079999999998</c:v>
                </c:pt>
                <c:pt idx="9">
                  <c:v>-1.0810379999999999</c:v>
                </c:pt>
              </c:numCache>
            </c:numRef>
          </c:xVal>
          <c:yVal>
            <c:numRef>
              <c:f>'R67单通道特征值-基于SA-helicity'!$C$2:$C$11</c:f>
              <c:numCache>
                <c:formatCode>0.00E+00</c:formatCode>
                <c:ptCount val="10"/>
                <c:pt idx="0">
                  <c:v>0.85079890000000002</c:v>
                </c:pt>
                <c:pt idx="1">
                  <c:v>1.333121</c:v>
                </c:pt>
                <c:pt idx="2">
                  <c:v>0.69615729999999998</c:v>
                </c:pt>
                <c:pt idx="3">
                  <c:v>1.8735470000000001</c:v>
                </c:pt>
                <c:pt idx="4">
                  <c:v>-5.6643579999999996E-10</c:v>
                </c:pt>
                <c:pt idx="5">
                  <c:v>6.2802610000000005E-10</c:v>
                </c:pt>
                <c:pt idx="6">
                  <c:v>1.3218049999999999</c:v>
                </c:pt>
                <c:pt idx="7">
                  <c:v>2.3699870000000001</c:v>
                </c:pt>
                <c:pt idx="8">
                  <c:v>2.2679969999999998</c:v>
                </c:pt>
                <c:pt idx="9">
                  <c:v>1.5562279999999999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5F-4F94-96D5-B429A4CB604C}"/>
            </c:ext>
          </c:extLst>
        </c:ser>
        <c:ser>
          <c:idx val="5"/>
          <c:order val="1"/>
          <c:tx>
            <c:strRef>
              <c:f>'R67单通道特征值-基于SA-helicity'!$E$1</c:f>
              <c:strCache>
                <c:ptCount val="1"/>
                <c:pt idx="0">
                  <c:v>19kpa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bg2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'R67单通道特征值-基于SA-helicity'!$F$2:$F$11</c:f>
              <c:numCache>
                <c:formatCode>0.00E+00</c:formatCode>
                <c:ptCount val="10"/>
                <c:pt idx="0">
                  <c:v>-0.21572549999999999</c:v>
                </c:pt>
                <c:pt idx="1">
                  <c:v>-0.34701320000000002</c:v>
                </c:pt>
                <c:pt idx="2">
                  <c:v>-0.61474899999999999</c:v>
                </c:pt>
                <c:pt idx="3">
                  <c:v>-0.30180200000000001</c:v>
                </c:pt>
                <c:pt idx="4">
                  <c:v>-0.57257829999999998</c:v>
                </c:pt>
                <c:pt idx="5">
                  <c:v>-0.45272040000000002</c:v>
                </c:pt>
                <c:pt idx="6">
                  <c:v>-1.0215639999999999</c:v>
                </c:pt>
                <c:pt idx="7">
                  <c:v>-0.4395348</c:v>
                </c:pt>
                <c:pt idx="8">
                  <c:v>-1.031379</c:v>
                </c:pt>
                <c:pt idx="9">
                  <c:v>-1.1563840000000001</c:v>
                </c:pt>
              </c:numCache>
            </c:numRef>
          </c:xVal>
          <c:yVal>
            <c:numRef>
              <c:f>'R67单通道特征值-基于SA-helicity'!$G$2:$G$11</c:f>
              <c:numCache>
                <c:formatCode>0.00E+00</c:formatCode>
                <c:ptCount val="10"/>
                <c:pt idx="0">
                  <c:v>0.85328839999999995</c:v>
                </c:pt>
                <c:pt idx="1">
                  <c:v>1.344061</c:v>
                </c:pt>
                <c:pt idx="2">
                  <c:v>0.76208359999999997</c:v>
                </c:pt>
                <c:pt idx="3">
                  <c:v>-4.712208E-10</c:v>
                </c:pt>
                <c:pt idx="4">
                  <c:v>1.839788</c:v>
                </c:pt>
                <c:pt idx="5">
                  <c:v>-3.5029779999999999E-10</c:v>
                </c:pt>
                <c:pt idx="6">
                  <c:v>1.2391490000000001</c:v>
                </c:pt>
                <c:pt idx="7">
                  <c:v>2.1988050000000001</c:v>
                </c:pt>
                <c:pt idx="8">
                  <c:v>1.6354409999999999</c:v>
                </c:pt>
                <c:pt idx="9">
                  <c:v>1.7054400000000001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45F-4F94-96D5-B429A4CB604C}"/>
            </c:ext>
          </c:extLst>
        </c:ser>
        <c:ser>
          <c:idx val="0"/>
          <c:order val="2"/>
          <c:tx>
            <c:strRef>
              <c:f>'R67单通道特征值-基于SA-helicity'!$I$1</c:f>
              <c:strCache>
                <c:ptCount val="1"/>
                <c:pt idx="0">
                  <c:v>20kpa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FFFF00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'R67单通道特征值-基于SA-helicity'!$J$2:$J$11</c:f>
              <c:numCache>
                <c:formatCode>0.00E+00</c:formatCode>
                <c:ptCount val="10"/>
                <c:pt idx="0">
                  <c:v>-0.18547040000000001</c:v>
                </c:pt>
                <c:pt idx="1">
                  <c:v>-0.29211670000000001</c:v>
                </c:pt>
                <c:pt idx="2">
                  <c:v>-0.60747799999999996</c:v>
                </c:pt>
                <c:pt idx="3">
                  <c:v>-0.2183398</c:v>
                </c:pt>
                <c:pt idx="4">
                  <c:v>-0.6199926</c:v>
                </c:pt>
                <c:pt idx="5">
                  <c:v>-0.4239482</c:v>
                </c:pt>
                <c:pt idx="6">
                  <c:v>-0.46379619999999999</c:v>
                </c:pt>
                <c:pt idx="7">
                  <c:v>-1.0057830000000001</c:v>
                </c:pt>
                <c:pt idx="8">
                  <c:v>-1.0891420000000001</c:v>
                </c:pt>
                <c:pt idx="9">
                  <c:v>-1.1837930000000001</c:v>
                </c:pt>
              </c:numCache>
            </c:numRef>
          </c:xVal>
          <c:yVal>
            <c:numRef>
              <c:f>'R67单通道特征值-基于SA-helicity'!$K$2:$K$11</c:f>
              <c:numCache>
                <c:formatCode>0.00E+00</c:formatCode>
                <c:ptCount val="10"/>
                <c:pt idx="0">
                  <c:v>0.85511479999999995</c:v>
                </c:pt>
                <c:pt idx="1">
                  <c:v>1.3874569999999999</c:v>
                </c:pt>
                <c:pt idx="2">
                  <c:v>0.86421400000000004</c:v>
                </c:pt>
                <c:pt idx="3">
                  <c:v>4.605173E-10</c:v>
                </c:pt>
                <c:pt idx="4">
                  <c:v>1.849828</c:v>
                </c:pt>
                <c:pt idx="5">
                  <c:v>2.081861</c:v>
                </c:pt>
                <c:pt idx="6">
                  <c:v>4.4600130000000001E-10</c:v>
                </c:pt>
                <c:pt idx="7">
                  <c:v>1.2437940000000001</c:v>
                </c:pt>
                <c:pt idx="8">
                  <c:v>1.6413040000000001</c:v>
                </c:pt>
                <c:pt idx="9">
                  <c:v>1.60426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45F-4F94-96D5-B429A4CB604C}"/>
            </c:ext>
          </c:extLst>
        </c:ser>
        <c:ser>
          <c:idx val="4"/>
          <c:order val="3"/>
          <c:tx>
            <c:strRef>
              <c:f>'R67单通道特征值-基于SA-helicity'!$M$1</c:f>
              <c:strCache>
                <c:ptCount val="1"/>
                <c:pt idx="0">
                  <c:v>21kpa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'R67单通道特征值-基于SA-helicity'!$N$2:$N$11</c:f>
              <c:numCache>
                <c:formatCode>0.00E+00</c:formatCode>
                <c:ptCount val="10"/>
                <c:pt idx="0">
                  <c:v>-0.15372728898999999</c:v>
                </c:pt>
                <c:pt idx="1">
                  <c:v>-0.24945344160999999</c:v>
                </c:pt>
                <c:pt idx="2">
                  <c:v>-0.58404697422999996</c:v>
                </c:pt>
                <c:pt idx="3">
                  <c:v>-0.40138207925000002</c:v>
                </c:pt>
                <c:pt idx="4">
                  <c:v>-0.87884979527999996</c:v>
                </c:pt>
                <c:pt idx="5">
                  <c:v>-0.20279838759999999</c:v>
                </c:pt>
                <c:pt idx="6">
                  <c:v>-0.67806452849999999</c:v>
                </c:pt>
                <c:pt idx="7">
                  <c:v>-0.47834937104000003</c:v>
                </c:pt>
                <c:pt idx="8">
                  <c:v>-0.21564135212999999</c:v>
                </c:pt>
                <c:pt idx="9">
                  <c:v>-1.0853029795</c:v>
                </c:pt>
              </c:numCache>
            </c:numRef>
          </c:xVal>
          <c:yVal>
            <c:numRef>
              <c:f>'R67单通道特征值-基于SA-helicity'!$O$2:$O$11</c:f>
              <c:numCache>
                <c:formatCode>0.00E+00</c:formatCode>
                <c:ptCount val="10"/>
                <c:pt idx="0">
                  <c:v>0.87353530226999998</c:v>
                </c:pt>
                <c:pt idx="1">
                  <c:v>1.4821382774</c:v>
                </c:pt>
                <c:pt idx="2">
                  <c:v>1.0341628968000001</c:v>
                </c:pt>
                <c:pt idx="3">
                  <c:v>1.9198009550999999</c:v>
                </c:pt>
                <c:pt idx="4">
                  <c:v>1.1346391978999999</c:v>
                </c:pt>
                <c:pt idx="5">
                  <c:v>1.7083340297999999E-9</c:v>
                </c:pt>
                <c:pt idx="6">
                  <c:v>1.8905481848000001</c:v>
                </c:pt>
                <c:pt idx="7">
                  <c:v>-3.8371843479999996E-9</c:v>
                </c:pt>
                <c:pt idx="8">
                  <c:v>2.4069022931999999</c:v>
                </c:pt>
                <c:pt idx="9">
                  <c:v>1.8683275703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45F-4F94-96D5-B429A4CB604C}"/>
            </c:ext>
          </c:extLst>
        </c:ser>
        <c:ser>
          <c:idx val="6"/>
          <c:order val="4"/>
          <c:tx>
            <c:strRef>
              <c:f>'R67单通道特征值-基于SA-helicity'!$Q$1</c:f>
              <c:strCache>
                <c:ptCount val="1"/>
                <c:pt idx="0">
                  <c:v>22kpa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'R67单通道特征值-基于SA-helicity'!$R$2:$R$11</c:f>
              <c:numCache>
                <c:formatCode>0.00E+00</c:formatCode>
                <c:ptCount val="10"/>
                <c:pt idx="0">
                  <c:v>-0.1354988</c:v>
                </c:pt>
                <c:pt idx="1">
                  <c:v>-0.2268608</c:v>
                </c:pt>
                <c:pt idx="2">
                  <c:v>-0.58383810000000003</c:v>
                </c:pt>
                <c:pt idx="3">
                  <c:v>-0.8216194</c:v>
                </c:pt>
                <c:pt idx="4">
                  <c:v>-0.1741905</c:v>
                </c:pt>
                <c:pt idx="5">
                  <c:v>-0.39316250000000003</c:v>
                </c:pt>
                <c:pt idx="6">
                  <c:v>-0.44546570000000002</c:v>
                </c:pt>
                <c:pt idx="7">
                  <c:v>-0.74780999999999997</c:v>
                </c:pt>
                <c:pt idx="8">
                  <c:v>-0.1895656</c:v>
                </c:pt>
                <c:pt idx="9">
                  <c:v>-1.299938</c:v>
                </c:pt>
              </c:numCache>
            </c:numRef>
          </c:xVal>
          <c:yVal>
            <c:numRef>
              <c:f>'R67单通道特征值-基于SA-helicity'!$S$2:$S$11</c:f>
              <c:numCache>
                <c:formatCode>0.00E+00</c:formatCode>
                <c:ptCount val="10"/>
                <c:pt idx="0">
                  <c:v>0.88958199999999998</c:v>
                </c:pt>
                <c:pt idx="1">
                  <c:v>1.5484119999999999</c:v>
                </c:pt>
                <c:pt idx="2">
                  <c:v>1.265352</c:v>
                </c:pt>
                <c:pt idx="3">
                  <c:v>0.92305539999999997</c:v>
                </c:pt>
                <c:pt idx="4">
                  <c:v>1.8941339999999999E-10</c:v>
                </c:pt>
                <c:pt idx="5">
                  <c:v>1.7082820000000001</c:v>
                </c:pt>
                <c:pt idx="6">
                  <c:v>2.586387E-11</c:v>
                </c:pt>
                <c:pt idx="7">
                  <c:v>1.9324619999999999</c:v>
                </c:pt>
                <c:pt idx="8">
                  <c:v>2.4612180000000001</c:v>
                </c:pt>
                <c:pt idx="9">
                  <c:v>0.55583349999999998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45F-4F94-96D5-B429A4CB604C}"/>
            </c:ext>
          </c:extLst>
        </c:ser>
        <c:ser>
          <c:idx val="2"/>
          <c:order val="5"/>
          <c:tx>
            <c:strRef>
              <c:f>'R67单通道特征值-基于SA-helicity'!$U$1</c:f>
              <c:strCache>
                <c:ptCount val="1"/>
                <c:pt idx="0">
                  <c:v>23kpa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rgbClr val="FF0000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'R67单通道特征值-基于SA-helicity'!$V$2:$V$21</c:f>
              <c:numCache>
                <c:formatCode>0.00E+00</c:formatCode>
                <c:ptCount val="20"/>
                <c:pt idx="0">
                  <c:v>-0.11776850032</c:v>
                </c:pt>
                <c:pt idx="1">
                  <c:v>-0.39860559769999998</c:v>
                </c:pt>
                <c:pt idx="2">
                  <c:v>-0.20731999402000001</c:v>
                </c:pt>
                <c:pt idx="3">
                  <c:v>-0.12668595297999999</c:v>
                </c:pt>
                <c:pt idx="4">
                  <c:v>-0.58345462025999995</c:v>
                </c:pt>
                <c:pt idx="5">
                  <c:v>-0.82895109583000004</c:v>
                </c:pt>
                <c:pt idx="6">
                  <c:v>-0.37748970411999999</c:v>
                </c:pt>
                <c:pt idx="7">
                  <c:v>-0.79677768961999995</c:v>
                </c:pt>
                <c:pt idx="8">
                  <c:v>-1.2435994658</c:v>
                </c:pt>
                <c:pt idx="9">
                  <c:v>-1.1224088749000001</c:v>
                </c:pt>
                <c:pt idx="10">
                  <c:v>-0.17741309551000001</c:v>
                </c:pt>
                <c:pt idx="11">
                  <c:v>-0.27845120659</c:v>
                </c:pt>
                <c:pt idx="12">
                  <c:v>-3.3465588061000001E-2</c:v>
                </c:pt>
                <c:pt idx="13">
                  <c:v>-0.44721440614000002</c:v>
                </c:pt>
                <c:pt idx="14">
                  <c:v>-0.87553350599000002</c:v>
                </c:pt>
                <c:pt idx="15">
                  <c:v>-0.20731999357</c:v>
                </c:pt>
                <c:pt idx="16">
                  <c:v>-1.0463985629999999</c:v>
                </c:pt>
                <c:pt idx="17">
                  <c:v>-0.79677769224999995</c:v>
                </c:pt>
                <c:pt idx="18">
                  <c:v>-0.58345460903000002</c:v>
                </c:pt>
                <c:pt idx="19">
                  <c:v>-1.3984787968000001</c:v>
                </c:pt>
              </c:numCache>
            </c:numRef>
          </c:xVal>
          <c:yVal>
            <c:numRef>
              <c:f>'R67单通道特征值-基于SA-helicity'!$W$2:$W$21</c:f>
              <c:numCache>
                <c:formatCode>0.00E+00</c:formatCode>
                <c:ptCount val="20"/>
                <c:pt idx="0">
                  <c:v>0.90305752852999999</c:v>
                </c:pt>
                <c:pt idx="1">
                  <c:v>1.4205387803</c:v>
                </c:pt>
                <c:pt idx="2">
                  <c:v>1.5919572769000001</c:v>
                </c:pt>
                <c:pt idx="3">
                  <c:v>-1.3121170817E-10</c:v>
                </c:pt>
                <c:pt idx="4">
                  <c:v>1.5827299317000001</c:v>
                </c:pt>
                <c:pt idx="5">
                  <c:v>0.62245467512999997</c:v>
                </c:pt>
                <c:pt idx="6">
                  <c:v>4.4281822652999998E-10</c:v>
                </c:pt>
                <c:pt idx="7">
                  <c:v>1.9596831063</c:v>
                </c:pt>
                <c:pt idx="8">
                  <c:v>0.53443117203000001</c:v>
                </c:pt>
                <c:pt idx="9">
                  <c:v>-4.0193959271999997E-9</c:v>
                </c:pt>
                <c:pt idx="10">
                  <c:v>2.5246111030999998</c:v>
                </c:pt>
                <c:pt idx="11">
                  <c:v>3.3820621829999999</c:v>
                </c:pt>
                <c:pt idx="12">
                  <c:v>3.7141699736999998</c:v>
                </c:pt>
                <c:pt idx="13">
                  <c:v>4.0744636980999998</c:v>
                </c:pt>
                <c:pt idx="14">
                  <c:v>2.3537178843</c:v>
                </c:pt>
                <c:pt idx="15">
                  <c:v>1.5919572767000001</c:v>
                </c:pt>
                <c:pt idx="16">
                  <c:v>2.4480871410999998</c:v>
                </c:pt>
                <c:pt idx="17">
                  <c:v>1.9596831079000001</c:v>
                </c:pt>
                <c:pt idx="18">
                  <c:v>1.5827300389000001</c:v>
                </c:pt>
                <c:pt idx="19">
                  <c:v>3.2768903574000001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45F-4F94-96D5-B429A4CB6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080952"/>
        <c:axId val="5010812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6"/>
                <c:tx>
                  <c:strRef>
                    <c:extLst>
                      <c:ext uri="{02D57815-91ED-43cb-92C2-25804820EDAC}">
                        <c15:formulaRef>
                          <c15:sqref>'R67单通道特征值-基于SA-helicity'!$Y$1</c15:sqref>
                        </c15:formulaRef>
                      </c:ext>
                    </c:extLst>
                    <c:strCache>
                      <c:ptCount val="1"/>
                      <c:pt idx="0">
                        <c:v>23.3kpa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8"/>
                  <c:spPr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'R67单通道特征值-基于SA-helicity'!$Z$2:$Z$11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-0.11020014860000001</c:v>
                      </c:pt>
                      <c:pt idx="1">
                        <c:v>-0.40165574104000001</c:v>
                      </c:pt>
                      <c:pt idx="2">
                        <c:v>-0.20689455773000001</c:v>
                      </c:pt>
                      <c:pt idx="3">
                        <c:v>-0.58146476017000004</c:v>
                      </c:pt>
                      <c:pt idx="4">
                        <c:v>-7.4566822845999997E-2</c:v>
                      </c:pt>
                      <c:pt idx="5">
                        <c:v>-0.33131187706999998</c:v>
                      </c:pt>
                      <c:pt idx="6">
                        <c:v>-0.83207108753000003</c:v>
                      </c:pt>
                      <c:pt idx="7">
                        <c:v>-0.77579115511999996</c:v>
                      </c:pt>
                      <c:pt idx="8">
                        <c:v>-0.96677487802999995</c:v>
                      </c:pt>
                      <c:pt idx="9">
                        <c:v>-1.2972192319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'R67单通道特征值-基于SA-helicity'!$AA$2:$AA$11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0.90694076480999997</c:v>
                      </c:pt>
                      <c:pt idx="1">
                        <c:v>1.2765567284999999</c:v>
                      </c:pt>
                      <c:pt idx="2">
                        <c:v>1.5979020021999999</c:v>
                      </c:pt>
                      <c:pt idx="3">
                        <c:v>1.7389516187</c:v>
                      </c:pt>
                      <c:pt idx="4">
                        <c:v>-6.3298699615000005E-11</c:v>
                      </c:pt>
                      <c:pt idx="5">
                        <c:v>-1.7304313538000001E-10</c:v>
                      </c:pt>
                      <c:pt idx="6">
                        <c:v>0.46821403914999998</c:v>
                      </c:pt>
                      <c:pt idx="7">
                        <c:v>1.973488267</c:v>
                      </c:pt>
                      <c:pt idx="8">
                        <c:v>3.2794844507000001E-8</c:v>
                      </c:pt>
                      <c:pt idx="9">
                        <c:v>0.55979684666999996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6-645F-4F94-96D5-B429A4CB604C}"/>
                  </c:ext>
                </c:extLst>
              </c15:ser>
            </c15:filteredScatterSeries>
          </c:ext>
        </c:extLst>
      </c:scatterChart>
      <c:valAx>
        <c:axId val="501080952"/>
        <c:scaling>
          <c:orientation val="minMax"/>
          <c:max val="1"/>
          <c:min val="-4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1081280"/>
        <c:crosses val="autoZero"/>
        <c:crossBetween val="midCat"/>
        <c:majorUnit val="1"/>
      </c:valAx>
      <c:valAx>
        <c:axId val="5010812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1080952"/>
        <c:crossesAt val="-4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0436871042150781"/>
          <c:y val="5.4800231481481491E-2"/>
          <c:w val="0.16810388324427078"/>
          <c:h val="0.3129076388888888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="1" i="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657778396432"/>
          <c:y val="2.9810298102981029E-2"/>
          <c:w val="0.79198363386225035"/>
          <c:h val="0.82191162429730702"/>
        </c:manualLayout>
      </c:layout>
      <c:scatterChart>
        <c:scatterStyle val="lineMarker"/>
        <c:varyColors val="0"/>
        <c:ser>
          <c:idx val="3"/>
          <c:order val="0"/>
          <c:tx>
            <c:strRef>
              <c:f>'R67单通道特征值-基于SA-helicity'!$A$1</c:f>
              <c:strCache>
                <c:ptCount val="1"/>
                <c:pt idx="0">
                  <c:v>18kpa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'R67单通道特征值-基于SA-helicity'!$B$2:$B$11</c:f>
              <c:numCache>
                <c:formatCode>0.00E+00</c:formatCode>
                <c:ptCount val="10"/>
                <c:pt idx="0">
                  <c:v>-0.22686419999999999</c:v>
                </c:pt>
                <c:pt idx="1">
                  <c:v>-0.36386439999999998</c:v>
                </c:pt>
                <c:pt idx="2">
                  <c:v>-0.61893430000000005</c:v>
                </c:pt>
                <c:pt idx="3">
                  <c:v>-0.52454069999999997</c:v>
                </c:pt>
                <c:pt idx="4">
                  <c:v>-0.3750503</c:v>
                </c:pt>
                <c:pt idx="5">
                  <c:v>-0.49161490000000002</c:v>
                </c:pt>
                <c:pt idx="6">
                  <c:v>-1.0451349999999999</c:v>
                </c:pt>
                <c:pt idx="7">
                  <c:v>-0.29699560000000003</c:v>
                </c:pt>
                <c:pt idx="8">
                  <c:v>-0.44706079999999998</c:v>
                </c:pt>
                <c:pt idx="9">
                  <c:v>-1.0810379999999999</c:v>
                </c:pt>
              </c:numCache>
            </c:numRef>
          </c:xVal>
          <c:yVal>
            <c:numRef>
              <c:f>'R67单通道特征值-基于SA-helicity'!$C$2:$C$11</c:f>
              <c:numCache>
                <c:formatCode>0.00E+00</c:formatCode>
                <c:ptCount val="10"/>
                <c:pt idx="0">
                  <c:v>0.85079890000000002</c:v>
                </c:pt>
                <c:pt idx="1">
                  <c:v>1.333121</c:v>
                </c:pt>
                <c:pt idx="2">
                  <c:v>0.69615729999999998</c:v>
                </c:pt>
                <c:pt idx="3">
                  <c:v>1.8735470000000001</c:v>
                </c:pt>
                <c:pt idx="4">
                  <c:v>-5.6643579999999996E-10</c:v>
                </c:pt>
                <c:pt idx="5">
                  <c:v>6.2802610000000005E-10</c:v>
                </c:pt>
                <c:pt idx="6">
                  <c:v>1.3218049999999999</c:v>
                </c:pt>
                <c:pt idx="7">
                  <c:v>2.3699870000000001</c:v>
                </c:pt>
                <c:pt idx="8">
                  <c:v>2.2679969999999998</c:v>
                </c:pt>
                <c:pt idx="9">
                  <c:v>1.5562279999999999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395-42F5-860C-17DF20DA0605}"/>
            </c:ext>
          </c:extLst>
        </c:ser>
        <c:ser>
          <c:idx val="5"/>
          <c:order val="1"/>
          <c:tx>
            <c:strRef>
              <c:f>'R67单通道特征值-基于SA-helicity'!$E$1</c:f>
              <c:strCache>
                <c:ptCount val="1"/>
                <c:pt idx="0">
                  <c:v>19kpa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bg2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'R67单通道特征值-基于SA-helicity'!$F$2:$F$11</c:f>
              <c:numCache>
                <c:formatCode>0.00E+00</c:formatCode>
                <c:ptCount val="10"/>
                <c:pt idx="0">
                  <c:v>-0.21572549999999999</c:v>
                </c:pt>
                <c:pt idx="1">
                  <c:v>-0.34701320000000002</c:v>
                </c:pt>
                <c:pt idx="2">
                  <c:v>-0.61474899999999999</c:v>
                </c:pt>
                <c:pt idx="3">
                  <c:v>-0.30180200000000001</c:v>
                </c:pt>
                <c:pt idx="4">
                  <c:v>-0.57257829999999998</c:v>
                </c:pt>
                <c:pt idx="5">
                  <c:v>-0.45272040000000002</c:v>
                </c:pt>
                <c:pt idx="6">
                  <c:v>-1.0215639999999999</c:v>
                </c:pt>
                <c:pt idx="7">
                  <c:v>-0.4395348</c:v>
                </c:pt>
                <c:pt idx="8">
                  <c:v>-1.031379</c:v>
                </c:pt>
                <c:pt idx="9">
                  <c:v>-1.1563840000000001</c:v>
                </c:pt>
              </c:numCache>
            </c:numRef>
          </c:xVal>
          <c:yVal>
            <c:numRef>
              <c:f>'R67单通道特征值-基于SA-helicity'!$G$2:$G$11</c:f>
              <c:numCache>
                <c:formatCode>0.00E+00</c:formatCode>
                <c:ptCount val="10"/>
                <c:pt idx="0">
                  <c:v>0.85328839999999995</c:v>
                </c:pt>
                <c:pt idx="1">
                  <c:v>1.344061</c:v>
                </c:pt>
                <c:pt idx="2">
                  <c:v>0.76208359999999997</c:v>
                </c:pt>
                <c:pt idx="3">
                  <c:v>-4.712208E-10</c:v>
                </c:pt>
                <c:pt idx="4">
                  <c:v>1.839788</c:v>
                </c:pt>
                <c:pt idx="5">
                  <c:v>-3.5029779999999999E-10</c:v>
                </c:pt>
                <c:pt idx="6">
                  <c:v>1.2391490000000001</c:v>
                </c:pt>
                <c:pt idx="7">
                  <c:v>2.1988050000000001</c:v>
                </c:pt>
                <c:pt idx="8">
                  <c:v>1.6354409999999999</c:v>
                </c:pt>
                <c:pt idx="9">
                  <c:v>1.7054400000000001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395-42F5-860C-17DF20DA0605}"/>
            </c:ext>
          </c:extLst>
        </c:ser>
        <c:ser>
          <c:idx val="0"/>
          <c:order val="2"/>
          <c:tx>
            <c:strRef>
              <c:f>'R67单通道特征值-基于SA-helicity'!$I$1</c:f>
              <c:strCache>
                <c:ptCount val="1"/>
                <c:pt idx="0">
                  <c:v>20kpa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FFFF00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'R67单通道特征值-基于SA-helicity'!$J$2:$J$11</c:f>
              <c:numCache>
                <c:formatCode>0.00E+00</c:formatCode>
                <c:ptCount val="10"/>
                <c:pt idx="0">
                  <c:v>-0.18547040000000001</c:v>
                </c:pt>
                <c:pt idx="1">
                  <c:v>-0.29211670000000001</c:v>
                </c:pt>
                <c:pt idx="2">
                  <c:v>-0.60747799999999996</c:v>
                </c:pt>
                <c:pt idx="3">
                  <c:v>-0.2183398</c:v>
                </c:pt>
                <c:pt idx="4">
                  <c:v>-0.6199926</c:v>
                </c:pt>
                <c:pt idx="5">
                  <c:v>-0.4239482</c:v>
                </c:pt>
                <c:pt idx="6">
                  <c:v>-0.46379619999999999</c:v>
                </c:pt>
                <c:pt idx="7">
                  <c:v>-1.0057830000000001</c:v>
                </c:pt>
                <c:pt idx="8">
                  <c:v>-1.0891420000000001</c:v>
                </c:pt>
                <c:pt idx="9">
                  <c:v>-1.1837930000000001</c:v>
                </c:pt>
              </c:numCache>
            </c:numRef>
          </c:xVal>
          <c:yVal>
            <c:numRef>
              <c:f>'R67单通道特征值-基于SA-helicity'!$K$2:$K$11</c:f>
              <c:numCache>
                <c:formatCode>0.00E+00</c:formatCode>
                <c:ptCount val="10"/>
                <c:pt idx="0">
                  <c:v>0.85511479999999995</c:v>
                </c:pt>
                <c:pt idx="1">
                  <c:v>1.3874569999999999</c:v>
                </c:pt>
                <c:pt idx="2">
                  <c:v>0.86421400000000004</c:v>
                </c:pt>
                <c:pt idx="3">
                  <c:v>4.605173E-10</c:v>
                </c:pt>
                <c:pt idx="4">
                  <c:v>1.849828</c:v>
                </c:pt>
                <c:pt idx="5">
                  <c:v>2.081861</c:v>
                </c:pt>
                <c:pt idx="6">
                  <c:v>4.4600130000000001E-10</c:v>
                </c:pt>
                <c:pt idx="7">
                  <c:v>1.2437940000000001</c:v>
                </c:pt>
                <c:pt idx="8">
                  <c:v>1.6413040000000001</c:v>
                </c:pt>
                <c:pt idx="9">
                  <c:v>1.60426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395-42F5-860C-17DF20DA0605}"/>
            </c:ext>
          </c:extLst>
        </c:ser>
        <c:ser>
          <c:idx val="4"/>
          <c:order val="3"/>
          <c:tx>
            <c:strRef>
              <c:f>'R67单通道特征值-基于SA-helicity'!$M$1</c:f>
              <c:strCache>
                <c:ptCount val="1"/>
                <c:pt idx="0">
                  <c:v>21kpa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'R67单通道特征值-基于SA-helicity'!$N$2:$N$11</c:f>
              <c:numCache>
                <c:formatCode>0.00E+00</c:formatCode>
                <c:ptCount val="10"/>
                <c:pt idx="0">
                  <c:v>-0.15372728898999999</c:v>
                </c:pt>
                <c:pt idx="1">
                  <c:v>-0.24945344160999999</c:v>
                </c:pt>
                <c:pt idx="2">
                  <c:v>-0.58404697422999996</c:v>
                </c:pt>
                <c:pt idx="3">
                  <c:v>-0.40138207925000002</c:v>
                </c:pt>
                <c:pt idx="4">
                  <c:v>-0.87884979527999996</c:v>
                </c:pt>
                <c:pt idx="5">
                  <c:v>-0.20279838759999999</c:v>
                </c:pt>
                <c:pt idx="6">
                  <c:v>-0.67806452849999999</c:v>
                </c:pt>
                <c:pt idx="7">
                  <c:v>-0.47834937104000003</c:v>
                </c:pt>
                <c:pt idx="8">
                  <c:v>-0.21564135212999999</c:v>
                </c:pt>
                <c:pt idx="9">
                  <c:v>-1.0853029795</c:v>
                </c:pt>
              </c:numCache>
            </c:numRef>
          </c:xVal>
          <c:yVal>
            <c:numRef>
              <c:f>'R67单通道特征值-基于SA-helicity'!$O$2:$O$11</c:f>
              <c:numCache>
                <c:formatCode>0.00E+00</c:formatCode>
                <c:ptCount val="10"/>
                <c:pt idx="0">
                  <c:v>0.87353530226999998</c:v>
                </c:pt>
                <c:pt idx="1">
                  <c:v>1.4821382774</c:v>
                </c:pt>
                <c:pt idx="2">
                  <c:v>1.0341628968000001</c:v>
                </c:pt>
                <c:pt idx="3">
                  <c:v>1.9198009550999999</c:v>
                </c:pt>
                <c:pt idx="4">
                  <c:v>1.1346391978999999</c:v>
                </c:pt>
                <c:pt idx="5">
                  <c:v>1.7083340297999999E-9</c:v>
                </c:pt>
                <c:pt idx="6">
                  <c:v>1.8905481848000001</c:v>
                </c:pt>
                <c:pt idx="7">
                  <c:v>-3.8371843479999996E-9</c:v>
                </c:pt>
                <c:pt idx="8">
                  <c:v>2.4069022931999999</c:v>
                </c:pt>
                <c:pt idx="9">
                  <c:v>1.8683275703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395-42F5-860C-17DF20DA0605}"/>
            </c:ext>
          </c:extLst>
        </c:ser>
        <c:ser>
          <c:idx val="6"/>
          <c:order val="4"/>
          <c:tx>
            <c:strRef>
              <c:f>'R67单通道特征值-基于SA-helicity'!$Q$1</c:f>
              <c:strCache>
                <c:ptCount val="1"/>
                <c:pt idx="0">
                  <c:v>22kpa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'R67单通道特征值-基于SA-helicity'!$R$2:$R$11</c:f>
              <c:numCache>
                <c:formatCode>0.00E+00</c:formatCode>
                <c:ptCount val="10"/>
                <c:pt idx="0">
                  <c:v>-0.1354988</c:v>
                </c:pt>
                <c:pt idx="1">
                  <c:v>-0.2268608</c:v>
                </c:pt>
                <c:pt idx="2">
                  <c:v>-0.58383810000000003</c:v>
                </c:pt>
                <c:pt idx="3">
                  <c:v>-0.8216194</c:v>
                </c:pt>
                <c:pt idx="4">
                  <c:v>-0.1741905</c:v>
                </c:pt>
                <c:pt idx="5">
                  <c:v>-0.39316250000000003</c:v>
                </c:pt>
                <c:pt idx="6">
                  <c:v>-0.44546570000000002</c:v>
                </c:pt>
                <c:pt idx="7">
                  <c:v>-0.74780999999999997</c:v>
                </c:pt>
                <c:pt idx="8">
                  <c:v>-0.1895656</c:v>
                </c:pt>
                <c:pt idx="9">
                  <c:v>-1.299938</c:v>
                </c:pt>
              </c:numCache>
            </c:numRef>
          </c:xVal>
          <c:yVal>
            <c:numRef>
              <c:f>'R67单通道特征值-基于SA-helicity'!$S$2:$S$11</c:f>
              <c:numCache>
                <c:formatCode>0.00E+00</c:formatCode>
                <c:ptCount val="10"/>
                <c:pt idx="0">
                  <c:v>0.88958199999999998</c:v>
                </c:pt>
                <c:pt idx="1">
                  <c:v>1.5484119999999999</c:v>
                </c:pt>
                <c:pt idx="2">
                  <c:v>1.265352</c:v>
                </c:pt>
                <c:pt idx="3">
                  <c:v>0.92305539999999997</c:v>
                </c:pt>
                <c:pt idx="4">
                  <c:v>1.8941339999999999E-10</c:v>
                </c:pt>
                <c:pt idx="5">
                  <c:v>1.7082820000000001</c:v>
                </c:pt>
                <c:pt idx="6">
                  <c:v>2.586387E-11</c:v>
                </c:pt>
                <c:pt idx="7">
                  <c:v>1.9324619999999999</c:v>
                </c:pt>
                <c:pt idx="8">
                  <c:v>2.4612180000000001</c:v>
                </c:pt>
                <c:pt idx="9">
                  <c:v>0.55583349999999998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395-42F5-860C-17DF20DA0605}"/>
            </c:ext>
          </c:extLst>
        </c:ser>
        <c:ser>
          <c:idx val="2"/>
          <c:order val="5"/>
          <c:tx>
            <c:strRef>
              <c:f>'R67单通道特征值-基于SA-helicity'!$U$1</c:f>
              <c:strCache>
                <c:ptCount val="1"/>
                <c:pt idx="0">
                  <c:v>23kpa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rgbClr val="FF0000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'R67单通道特征值-基于SA-helicity'!$V$2:$V$21</c:f>
              <c:numCache>
                <c:formatCode>0.00E+00</c:formatCode>
                <c:ptCount val="20"/>
                <c:pt idx="0">
                  <c:v>-0.11776850032</c:v>
                </c:pt>
                <c:pt idx="1">
                  <c:v>-0.39860559769999998</c:v>
                </c:pt>
                <c:pt idx="2">
                  <c:v>-0.20731999402000001</c:v>
                </c:pt>
                <c:pt idx="3">
                  <c:v>-0.12668595297999999</c:v>
                </c:pt>
                <c:pt idx="4">
                  <c:v>-0.58345462025999995</c:v>
                </c:pt>
                <c:pt idx="5">
                  <c:v>-0.82895109583000004</c:v>
                </c:pt>
                <c:pt idx="6">
                  <c:v>-0.37748970411999999</c:v>
                </c:pt>
                <c:pt idx="7">
                  <c:v>-0.79677768961999995</c:v>
                </c:pt>
                <c:pt idx="8">
                  <c:v>-1.2435994658</c:v>
                </c:pt>
                <c:pt idx="9">
                  <c:v>-1.1224088749000001</c:v>
                </c:pt>
                <c:pt idx="10">
                  <c:v>-0.17741309551000001</c:v>
                </c:pt>
                <c:pt idx="11">
                  <c:v>-0.27845120659</c:v>
                </c:pt>
                <c:pt idx="12">
                  <c:v>-3.3465588061000001E-2</c:v>
                </c:pt>
                <c:pt idx="13">
                  <c:v>-0.44721440614000002</c:v>
                </c:pt>
                <c:pt idx="14">
                  <c:v>-0.87553350599000002</c:v>
                </c:pt>
                <c:pt idx="15">
                  <c:v>-0.20731999357</c:v>
                </c:pt>
                <c:pt idx="16">
                  <c:v>-1.0463985629999999</c:v>
                </c:pt>
                <c:pt idx="17">
                  <c:v>-0.79677769224999995</c:v>
                </c:pt>
                <c:pt idx="18">
                  <c:v>-0.58345460903000002</c:v>
                </c:pt>
                <c:pt idx="19">
                  <c:v>-1.3984787968000001</c:v>
                </c:pt>
              </c:numCache>
            </c:numRef>
          </c:xVal>
          <c:yVal>
            <c:numRef>
              <c:f>'R67单通道特征值-基于SA-helicity'!$W$2:$W$21</c:f>
              <c:numCache>
                <c:formatCode>0.00E+00</c:formatCode>
                <c:ptCount val="20"/>
                <c:pt idx="0">
                  <c:v>0.90305752852999999</c:v>
                </c:pt>
                <c:pt idx="1">
                  <c:v>1.4205387803</c:v>
                </c:pt>
                <c:pt idx="2">
                  <c:v>1.5919572769000001</c:v>
                </c:pt>
                <c:pt idx="3">
                  <c:v>-1.3121170817E-10</c:v>
                </c:pt>
                <c:pt idx="4">
                  <c:v>1.5827299317000001</c:v>
                </c:pt>
                <c:pt idx="5">
                  <c:v>0.62245467512999997</c:v>
                </c:pt>
                <c:pt idx="6">
                  <c:v>4.4281822652999998E-10</c:v>
                </c:pt>
                <c:pt idx="7">
                  <c:v>1.9596831063</c:v>
                </c:pt>
                <c:pt idx="8">
                  <c:v>0.53443117203000001</c:v>
                </c:pt>
                <c:pt idx="9">
                  <c:v>-4.0193959271999997E-9</c:v>
                </c:pt>
                <c:pt idx="10">
                  <c:v>2.5246111030999998</c:v>
                </c:pt>
                <c:pt idx="11">
                  <c:v>3.3820621829999999</c:v>
                </c:pt>
                <c:pt idx="12">
                  <c:v>3.7141699736999998</c:v>
                </c:pt>
                <c:pt idx="13">
                  <c:v>4.0744636980999998</c:v>
                </c:pt>
                <c:pt idx="14">
                  <c:v>2.3537178843</c:v>
                </c:pt>
                <c:pt idx="15">
                  <c:v>1.5919572767000001</c:v>
                </c:pt>
                <c:pt idx="16">
                  <c:v>2.4480871410999998</c:v>
                </c:pt>
                <c:pt idx="17">
                  <c:v>1.9596831079000001</c:v>
                </c:pt>
                <c:pt idx="18">
                  <c:v>1.5827300389000001</c:v>
                </c:pt>
                <c:pt idx="19">
                  <c:v>3.2768903574000001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395-42F5-860C-17DF20DA0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080952"/>
        <c:axId val="5010812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6"/>
                <c:tx>
                  <c:strRef>
                    <c:extLst>
                      <c:ext uri="{02D57815-91ED-43cb-92C2-25804820EDAC}">
                        <c15:formulaRef>
                          <c15:sqref>'R67单通道特征值-基于SA-helicity'!$Y$1</c15:sqref>
                        </c15:formulaRef>
                      </c:ext>
                    </c:extLst>
                    <c:strCache>
                      <c:ptCount val="1"/>
                      <c:pt idx="0">
                        <c:v>23.3kpa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8"/>
                  <c:spPr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'R67单通道特征值-基于SA-helicity'!$Z$2:$Z$11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-0.11020014860000001</c:v>
                      </c:pt>
                      <c:pt idx="1">
                        <c:v>-0.40165574104000001</c:v>
                      </c:pt>
                      <c:pt idx="2">
                        <c:v>-0.20689455773000001</c:v>
                      </c:pt>
                      <c:pt idx="3">
                        <c:v>-0.58146476017000004</c:v>
                      </c:pt>
                      <c:pt idx="4">
                        <c:v>-7.4566822845999997E-2</c:v>
                      </c:pt>
                      <c:pt idx="5">
                        <c:v>-0.33131187706999998</c:v>
                      </c:pt>
                      <c:pt idx="6">
                        <c:v>-0.83207108753000003</c:v>
                      </c:pt>
                      <c:pt idx="7">
                        <c:v>-0.77579115511999996</c:v>
                      </c:pt>
                      <c:pt idx="8">
                        <c:v>-0.96677487802999995</c:v>
                      </c:pt>
                      <c:pt idx="9">
                        <c:v>-1.2972192319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'R67单通道特征值-基于SA-helicity'!$AA$2:$AA$11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0.90694076480999997</c:v>
                      </c:pt>
                      <c:pt idx="1">
                        <c:v>1.2765567284999999</c:v>
                      </c:pt>
                      <c:pt idx="2">
                        <c:v>1.5979020021999999</c:v>
                      </c:pt>
                      <c:pt idx="3">
                        <c:v>1.7389516187</c:v>
                      </c:pt>
                      <c:pt idx="4">
                        <c:v>-6.3298699615000005E-11</c:v>
                      </c:pt>
                      <c:pt idx="5">
                        <c:v>-1.7304313538000001E-10</c:v>
                      </c:pt>
                      <c:pt idx="6">
                        <c:v>0.46821403914999998</c:v>
                      </c:pt>
                      <c:pt idx="7">
                        <c:v>1.973488267</c:v>
                      </c:pt>
                      <c:pt idx="8">
                        <c:v>3.2794844507000001E-8</c:v>
                      </c:pt>
                      <c:pt idx="9">
                        <c:v>0.55979684666999996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6-0395-42F5-860C-17DF20DA0605}"/>
                  </c:ext>
                </c:extLst>
              </c15:ser>
            </c15:filteredScatterSeries>
          </c:ext>
        </c:extLst>
      </c:scatterChart>
      <c:valAx>
        <c:axId val="501080952"/>
        <c:scaling>
          <c:orientation val="minMax"/>
          <c:max val="1"/>
          <c:min val="-4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1081280"/>
        <c:crosses val="autoZero"/>
        <c:crossBetween val="midCat"/>
        <c:majorUnit val="1"/>
      </c:valAx>
      <c:valAx>
        <c:axId val="5010812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1080952"/>
        <c:crossesAt val="-4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0436871042150781"/>
          <c:y val="5.4800231481481491E-2"/>
          <c:w val="0.16810388324427078"/>
          <c:h val="0.3129076388888888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="1" i="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38657778396432"/>
          <c:y val="2.9810298102981029E-2"/>
          <c:w val="0.79198363386225035"/>
          <c:h val="0.82191162429730702"/>
        </c:manualLayout>
      </c:layout>
      <c:scatterChart>
        <c:scatterStyle val="lineMarker"/>
        <c:varyColors val="0"/>
        <c:ser>
          <c:idx val="3"/>
          <c:order val="0"/>
          <c:tx>
            <c:strRef>
              <c:f>'R67单通道特征值-基于SA-helicity'!$A$1</c:f>
              <c:strCache>
                <c:ptCount val="1"/>
                <c:pt idx="0">
                  <c:v>18kpa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'R67单通道特征值-基于SA-helicity'!$B$2:$B$11</c:f>
              <c:numCache>
                <c:formatCode>0.00E+00</c:formatCode>
                <c:ptCount val="10"/>
                <c:pt idx="0">
                  <c:v>-0.22686419999999999</c:v>
                </c:pt>
                <c:pt idx="1">
                  <c:v>-0.36386439999999998</c:v>
                </c:pt>
                <c:pt idx="2">
                  <c:v>-0.61893430000000005</c:v>
                </c:pt>
                <c:pt idx="3">
                  <c:v>-0.52454069999999997</c:v>
                </c:pt>
                <c:pt idx="4">
                  <c:v>-0.3750503</c:v>
                </c:pt>
                <c:pt idx="5">
                  <c:v>-0.49161490000000002</c:v>
                </c:pt>
                <c:pt idx="6">
                  <c:v>-1.0451349999999999</c:v>
                </c:pt>
                <c:pt idx="7">
                  <c:v>-0.29699560000000003</c:v>
                </c:pt>
                <c:pt idx="8">
                  <c:v>-0.44706079999999998</c:v>
                </c:pt>
                <c:pt idx="9">
                  <c:v>-1.0810379999999999</c:v>
                </c:pt>
              </c:numCache>
            </c:numRef>
          </c:xVal>
          <c:yVal>
            <c:numRef>
              <c:f>'R67单通道特征值-基于SA-helicity'!$C$2:$C$11</c:f>
              <c:numCache>
                <c:formatCode>0.00E+00</c:formatCode>
                <c:ptCount val="10"/>
                <c:pt idx="0">
                  <c:v>0.85079890000000002</c:v>
                </c:pt>
                <c:pt idx="1">
                  <c:v>1.333121</c:v>
                </c:pt>
                <c:pt idx="2">
                  <c:v>0.69615729999999998</c:v>
                </c:pt>
                <c:pt idx="3">
                  <c:v>1.8735470000000001</c:v>
                </c:pt>
                <c:pt idx="4">
                  <c:v>-5.6643579999999996E-10</c:v>
                </c:pt>
                <c:pt idx="5">
                  <c:v>6.2802610000000005E-10</c:v>
                </c:pt>
                <c:pt idx="6">
                  <c:v>1.3218049999999999</c:v>
                </c:pt>
                <c:pt idx="7">
                  <c:v>2.3699870000000001</c:v>
                </c:pt>
                <c:pt idx="8">
                  <c:v>2.2679969999999998</c:v>
                </c:pt>
                <c:pt idx="9">
                  <c:v>1.5562279999999999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ED-4355-A7D8-139ACDDD6CAB}"/>
            </c:ext>
          </c:extLst>
        </c:ser>
        <c:ser>
          <c:idx val="5"/>
          <c:order val="1"/>
          <c:tx>
            <c:strRef>
              <c:f>'R67单通道特征值-基于SA-helicity'!$E$1</c:f>
              <c:strCache>
                <c:ptCount val="1"/>
                <c:pt idx="0">
                  <c:v>19kpa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bg2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'R67单通道特征值-基于SA-helicity'!$F$2:$F$11</c:f>
              <c:numCache>
                <c:formatCode>0.00E+00</c:formatCode>
                <c:ptCount val="10"/>
                <c:pt idx="0">
                  <c:v>-0.21572549999999999</c:v>
                </c:pt>
                <c:pt idx="1">
                  <c:v>-0.34701320000000002</c:v>
                </c:pt>
                <c:pt idx="2">
                  <c:v>-0.61474899999999999</c:v>
                </c:pt>
                <c:pt idx="3">
                  <c:v>-0.30180200000000001</c:v>
                </c:pt>
                <c:pt idx="4">
                  <c:v>-0.57257829999999998</c:v>
                </c:pt>
                <c:pt idx="5">
                  <c:v>-0.45272040000000002</c:v>
                </c:pt>
                <c:pt idx="6">
                  <c:v>-1.0215639999999999</c:v>
                </c:pt>
                <c:pt idx="7">
                  <c:v>-0.4395348</c:v>
                </c:pt>
                <c:pt idx="8">
                  <c:v>-1.031379</c:v>
                </c:pt>
                <c:pt idx="9">
                  <c:v>-1.1563840000000001</c:v>
                </c:pt>
              </c:numCache>
            </c:numRef>
          </c:xVal>
          <c:yVal>
            <c:numRef>
              <c:f>'R67单通道特征值-基于SA-helicity'!$G$2:$G$11</c:f>
              <c:numCache>
                <c:formatCode>0.00E+00</c:formatCode>
                <c:ptCount val="10"/>
                <c:pt idx="0">
                  <c:v>0.85328839999999995</c:v>
                </c:pt>
                <c:pt idx="1">
                  <c:v>1.344061</c:v>
                </c:pt>
                <c:pt idx="2">
                  <c:v>0.76208359999999997</c:v>
                </c:pt>
                <c:pt idx="3">
                  <c:v>-4.712208E-10</c:v>
                </c:pt>
                <c:pt idx="4">
                  <c:v>1.839788</c:v>
                </c:pt>
                <c:pt idx="5">
                  <c:v>-3.5029779999999999E-10</c:v>
                </c:pt>
                <c:pt idx="6">
                  <c:v>1.2391490000000001</c:v>
                </c:pt>
                <c:pt idx="7">
                  <c:v>2.1988050000000001</c:v>
                </c:pt>
                <c:pt idx="8">
                  <c:v>1.6354409999999999</c:v>
                </c:pt>
                <c:pt idx="9">
                  <c:v>1.7054400000000001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FED-4355-A7D8-139ACDDD6CAB}"/>
            </c:ext>
          </c:extLst>
        </c:ser>
        <c:ser>
          <c:idx val="0"/>
          <c:order val="2"/>
          <c:tx>
            <c:strRef>
              <c:f>'R67单通道特征值-基于SA-helicity'!$I$1</c:f>
              <c:strCache>
                <c:ptCount val="1"/>
                <c:pt idx="0">
                  <c:v>20kpa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FFFF00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'R67单通道特征值-基于SA-helicity'!$J$2:$J$11</c:f>
              <c:numCache>
                <c:formatCode>0.00E+00</c:formatCode>
                <c:ptCount val="10"/>
                <c:pt idx="0">
                  <c:v>-0.18547040000000001</c:v>
                </c:pt>
                <c:pt idx="1">
                  <c:v>-0.29211670000000001</c:v>
                </c:pt>
                <c:pt idx="2">
                  <c:v>-0.60747799999999996</c:v>
                </c:pt>
                <c:pt idx="3">
                  <c:v>-0.2183398</c:v>
                </c:pt>
                <c:pt idx="4">
                  <c:v>-0.6199926</c:v>
                </c:pt>
                <c:pt idx="5">
                  <c:v>-0.4239482</c:v>
                </c:pt>
                <c:pt idx="6">
                  <c:v>-0.46379619999999999</c:v>
                </c:pt>
                <c:pt idx="7">
                  <c:v>-1.0057830000000001</c:v>
                </c:pt>
                <c:pt idx="8">
                  <c:v>-1.0891420000000001</c:v>
                </c:pt>
                <c:pt idx="9">
                  <c:v>-1.1837930000000001</c:v>
                </c:pt>
              </c:numCache>
            </c:numRef>
          </c:xVal>
          <c:yVal>
            <c:numRef>
              <c:f>'R67单通道特征值-基于SA-helicity'!$K$2:$K$11</c:f>
              <c:numCache>
                <c:formatCode>0.00E+00</c:formatCode>
                <c:ptCount val="10"/>
                <c:pt idx="0">
                  <c:v>0.85511479999999995</c:v>
                </c:pt>
                <c:pt idx="1">
                  <c:v>1.3874569999999999</c:v>
                </c:pt>
                <c:pt idx="2">
                  <c:v>0.86421400000000004</c:v>
                </c:pt>
                <c:pt idx="3">
                  <c:v>4.605173E-10</c:v>
                </c:pt>
                <c:pt idx="4">
                  <c:v>1.849828</c:v>
                </c:pt>
                <c:pt idx="5">
                  <c:v>2.081861</c:v>
                </c:pt>
                <c:pt idx="6">
                  <c:v>4.4600130000000001E-10</c:v>
                </c:pt>
                <c:pt idx="7">
                  <c:v>1.2437940000000001</c:v>
                </c:pt>
                <c:pt idx="8">
                  <c:v>1.6413040000000001</c:v>
                </c:pt>
                <c:pt idx="9">
                  <c:v>1.60426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FED-4355-A7D8-139ACDDD6CAB}"/>
            </c:ext>
          </c:extLst>
        </c:ser>
        <c:ser>
          <c:idx val="4"/>
          <c:order val="3"/>
          <c:tx>
            <c:strRef>
              <c:f>'R67单通道特征值-基于SA-helicity'!$M$1</c:f>
              <c:strCache>
                <c:ptCount val="1"/>
                <c:pt idx="0">
                  <c:v>21kpa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'R67单通道特征值-基于SA-helicity'!$N$2:$N$11</c:f>
              <c:numCache>
                <c:formatCode>0.00E+00</c:formatCode>
                <c:ptCount val="10"/>
                <c:pt idx="0">
                  <c:v>-0.15372728898999999</c:v>
                </c:pt>
                <c:pt idx="1">
                  <c:v>-0.24945344160999999</c:v>
                </c:pt>
                <c:pt idx="2">
                  <c:v>-0.58404697422999996</c:v>
                </c:pt>
                <c:pt idx="3">
                  <c:v>-0.40138207925000002</c:v>
                </c:pt>
                <c:pt idx="4">
                  <c:v>-0.87884979527999996</c:v>
                </c:pt>
                <c:pt idx="5">
                  <c:v>-0.20279838759999999</c:v>
                </c:pt>
                <c:pt idx="6">
                  <c:v>-0.67806452849999999</c:v>
                </c:pt>
                <c:pt idx="7">
                  <c:v>-0.47834937104000003</c:v>
                </c:pt>
                <c:pt idx="8">
                  <c:v>-0.21564135212999999</c:v>
                </c:pt>
                <c:pt idx="9">
                  <c:v>-1.0853029795</c:v>
                </c:pt>
              </c:numCache>
            </c:numRef>
          </c:xVal>
          <c:yVal>
            <c:numRef>
              <c:f>'R67单通道特征值-基于SA-helicity'!$O$2:$O$11</c:f>
              <c:numCache>
                <c:formatCode>0.00E+00</c:formatCode>
                <c:ptCount val="10"/>
                <c:pt idx="0">
                  <c:v>0.87353530226999998</c:v>
                </c:pt>
                <c:pt idx="1">
                  <c:v>1.4821382774</c:v>
                </c:pt>
                <c:pt idx="2">
                  <c:v>1.0341628968000001</c:v>
                </c:pt>
                <c:pt idx="3">
                  <c:v>1.9198009550999999</c:v>
                </c:pt>
                <c:pt idx="4">
                  <c:v>1.1346391978999999</c:v>
                </c:pt>
                <c:pt idx="5">
                  <c:v>1.7083340297999999E-9</c:v>
                </c:pt>
                <c:pt idx="6">
                  <c:v>1.8905481848000001</c:v>
                </c:pt>
                <c:pt idx="7">
                  <c:v>-3.8371843479999996E-9</c:v>
                </c:pt>
                <c:pt idx="8">
                  <c:v>2.4069022931999999</c:v>
                </c:pt>
                <c:pt idx="9">
                  <c:v>1.8683275703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FED-4355-A7D8-139ACDDD6CAB}"/>
            </c:ext>
          </c:extLst>
        </c:ser>
        <c:ser>
          <c:idx val="6"/>
          <c:order val="4"/>
          <c:tx>
            <c:strRef>
              <c:f>'R67单通道特征值-基于SA-helicity'!$Q$1</c:f>
              <c:strCache>
                <c:ptCount val="1"/>
                <c:pt idx="0">
                  <c:v>22kpa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'R67单通道特征值-基于SA-helicity'!$R$2:$R$11</c:f>
              <c:numCache>
                <c:formatCode>0.00E+00</c:formatCode>
                <c:ptCount val="10"/>
                <c:pt idx="0">
                  <c:v>-0.1354988</c:v>
                </c:pt>
                <c:pt idx="1">
                  <c:v>-0.2268608</c:v>
                </c:pt>
                <c:pt idx="2">
                  <c:v>-0.58383810000000003</c:v>
                </c:pt>
                <c:pt idx="3">
                  <c:v>-0.8216194</c:v>
                </c:pt>
                <c:pt idx="4">
                  <c:v>-0.1741905</c:v>
                </c:pt>
                <c:pt idx="5">
                  <c:v>-0.39316250000000003</c:v>
                </c:pt>
                <c:pt idx="6">
                  <c:v>-0.44546570000000002</c:v>
                </c:pt>
                <c:pt idx="7">
                  <c:v>-0.74780999999999997</c:v>
                </c:pt>
                <c:pt idx="8">
                  <c:v>-0.1895656</c:v>
                </c:pt>
                <c:pt idx="9">
                  <c:v>-1.299938</c:v>
                </c:pt>
              </c:numCache>
            </c:numRef>
          </c:xVal>
          <c:yVal>
            <c:numRef>
              <c:f>'R67单通道特征值-基于SA-helicity'!$S$2:$S$11</c:f>
              <c:numCache>
                <c:formatCode>0.00E+00</c:formatCode>
                <c:ptCount val="10"/>
                <c:pt idx="0">
                  <c:v>0.88958199999999998</c:v>
                </c:pt>
                <c:pt idx="1">
                  <c:v>1.5484119999999999</c:v>
                </c:pt>
                <c:pt idx="2">
                  <c:v>1.265352</c:v>
                </c:pt>
                <c:pt idx="3">
                  <c:v>0.92305539999999997</c:v>
                </c:pt>
                <c:pt idx="4">
                  <c:v>1.8941339999999999E-10</c:v>
                </c:pt>
                <c:pt idx="5">
                  <c:v>1.7082820000000001</c:v>
                </c:pt>
                <c:pt idx="6">
                  <c:v>2.586387E-11</c:v>
                </c:pt>
                <c:pt idx="7">
                  <c:v>1.9324619999999999</c:v>
                </c:pt>
                <c:pt idx="8">
                  <c:v>2.4612180000000001</c:v>
                </c:pt>
                <c:pt idx="9">
                  <c:v>0.55583349999999998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FED-4355-A7D8-139ACDDD6CAB}"/>
            </c:ext>
          </c:extLst>
        </c:ser>
        <c:ser>
          <c:idx val="2"/>
          <c:order val="5"/>
          <c:tx>
            <c:strRef>
              <c:f>'R67单通道特征值-基于SA-helicity'!$U$1</c:f>
              <c:strCache>
                <c:ptCount val="1"/>
                <c:pt idx="0">
                  <c:v>23kpa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rgbClr val="FF0000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'R67单通道特征值-基于SA-helicity'!$V$2:$V$21</c:f>
              <c:numCache>
                <c:formatCode>0.00E+00</c:formatCode>
                <c:ptCount val="20"/>
                <c:pt idx="0">
                  <c:v>-0.11776850032</c:v>
                </c:pt>
                <c:pt idx="1">
                  <c:v>-0.39860559769999998</c:v>
                </c:pt>
                <c:pt idx="2">
                  <c:v>-0.20731999402000001</c:v>
                </c:pt>
                <c:pt idx="3">
                  <c:v>-0.12668595297999999</c:v>
                </c:pt>
                <c:pt idx="4">
                  <c:v>-0.58345462025999995</c:v>
                </c:pt>
                <c:pt idx="5">
                  <c:v>-0.82895109583000004</c:v>
                </c:pt>
                <c:pt idx="6">
                  <c:v>-0.37748970411999999</c:v>
                </c:pt>
                <c:pt idx="7">
                  <c:v>-0.79677768961999995</c:v>
                </c:pt>
                <c:pt idx="8">
                  <c:v>-1.2435994658</c:v>
                </c:pt>
                <c:pt idx="9">
                  <c:v>-1.1224088749000001</c:v>
                </c:pt>
                <c:pt idx="10">
                  <c:v>-0.17741309551000001</c:v>
                </c:pt>
                <c:pt idx="11">
                  <c:v>-0.27845120659</c:v>
                </c:pt>
                <c:pt idx="12">
                  <c:v>-3.3465588061000001E-2</c:v>
                </c:pt>
                <c:pt idx="13">
                  <c:v>-0.44721440614000002</c:v>
                </c:pt>
                <c:pt idx="14">
                  <c:v>-0.87553350599000002</c:v>
                </c:pt>
                <c:pt idx="15">
                  <c:v>-0.20731999357</c:v>
                </c:pt>
                <c:pt idx="16">
                  <c:v>-1.0463985629999999</c:v>
                </c:pt>
                <c:pt idx="17">
                  <c:v>-0.79677769224999995</c:v>
                </c:pt>
                <c:pt idx="18">
                  <c:v>-0.58345460903000002</c:v>
                </c:pt>
                <c:pt idx="19">
                  <c:v>-1.3984787968000001</c:v>
                </c:pt>
              </c:numCache>
            </c:numRef>
          </c:xVal>
          <c:yVal>
            <c:numRef>
              <c:f>'R67单通道特征值-基于SA-helicity'!$W$2:$W$21</c:f>
              <c:numCache>
                <c:formatCode>0.00E+00</c:formatCode>
                <c:ptCount val="20"/>
                <c:pt idx="0">
                  <c:v>0.90305752852999999</c:v>
                </c:pt>
                <c:pt idx="1">
                  <c:v>1.4205387803</c:v>
                </c:pt>
                <c:pt idx="2">
                  <c:v>1.5919572769000001</c:v>
                </c:pt>
                <c:pt idx="3">
                  <c:v>-1.3121170817E-10</c:v>
                </c:pt>
                <c:pt idx="4">
                  <c:v>1.5827299317000001</c:v>
                </c:pt>
                <c:pt idx="5">
                  <c:v>0.62245467512999997</c:v>
                </c:pt>
                <c:pt idx="6">
                  <c:v>4.4281822652999998E-10</c:v>
                </c:pt>
                <c:pt idx="7">
                  <c:v>1.9596831063</c:v>
                </c:pt>
                <c:pt idx="8">
                  <c:v>0.53443117203000001</c:v>
                </c:pt>
                <c:pt idx="9">
                  <c:v>-4.0193959271999997E-9</c:v>
                </c:pt>
                <c:pt idx="10">
                  <c:v>2.5246111030999998</c:v>
                </c:pt>
                <c:pt idx="11">
                  <c:v>3.3820621829999999</c:v>
                </c:pt>
                <c:pt idx="12">
                  <c:v>3.7141699736999998</c:v>
                </c:pt>
                <c:pt idx="13">
                  <c:v>4.0744636980999998</c:v>
                </c:pt>
                <c:pt idx="14">
                  <c:v>2.3537178843</c:v>
                </c:pt>
                <c:pt idx="15">
                  <c:v>1.5919572767000001</c:v>
                </c:pt>
                <c:pt idx="16">
                  <c:v>2.4480871410999998</c:v>
                </c:pt>
                <c:pt idx="17">
                  <c:v>1.9596831079000001</c:v>
                </c:pt>
                <c:pt idx="18">
                  <c:v>1.5827300389000001</c:v>
                </c:pt>
                <c:pt idx="19">
                  <c:v>3.2768903574000001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FED-4355-A7D8-139ACDDD6C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1080952"/>
        <c:axId val="5010812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6"/>
                <c:tx>
                  <c:strRef>
                    <c:extLst>
                      <c:ext uri="{02D57815-91ED-43cb-92C2-25804820EDAC}">
                        <c15:formulaRef>
                          <c15:sqref>'R67单通道特征值-基于SA-helicity'!$Y$1</c15:sqref>
                        </c15:formulaRef>
                      </c:ext>
                    </c:extLst>
                    <c:strCache>
                      <c:ptCount val="1"/>
                      <c:pt idx="0">
                        <c:v>23.3kpa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8"/>
                  <c:spPr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'R67单通道特征值-基于SA-helicity'!$Z$2:$Z$11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-0.11020014860000001</c:v>
                      </c:pt>
                      <c:pt idx="1">
                        <c:v>-0.40165574104000001</c:v>
                      </c:pt>
                      <c:pt idx="2">
                        <c:v>-0.20689455773000001</c:v>
                      </c:pt>
                      <c:pt idx="3">
                        <c:v>-0.58146476017000004</c:v>
                      </c:pt>
                      <c:pt idx="4">
                        <c:v>-7.4566822845999997E-2</c:v>
                      </c:pt>
                      <c:pt idx="5">
                        <c:v>-0.33131187706999998</c:v>
                      </c:pt>
                      <c:pt idx="6">
                        <c:v>-0.83207108753000003</c:v>
                      </c:pt>
                      <c:pt idx="7">
                        <c:v>-0.77579115511999996</c:v>
                      </c:pt>
                      <c:pt idx="8">
                        <c:v>-0.96677487802999995</c:v>
                      </c:pt>
                      <c:pt idx="9">
                        <c:v>-1.2972192319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'R67单通道特征值-基于SA-helicity'!$AA$2:$AA$11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0.90694076480999997</c:v>
                      </c:pt>
                      <c:pt idx="1">
                        <c:v>1.2765567284999999</c:v>
                      </c:pt>
                      <c:pt idx="2">
                        <c:v>1.5979020021999999</c:v>
                      </c:pt>
                      <c:pt idx="3">
                        <c:v>1.7389516187</c:v>
                      </c:pt>
                      <c:pt idx="4">
                        <c:v>-6.3298699615000005E-11</c:v>
                      </c:pt>
                      <c:pt idx="5">
                        <c:v>-1.7304313538000001E-10</c:v>
                      </c:pt>
                      <c:pt idx="6">
                        <c:v>0.46821403914999998</c:v>
                      </c:pt>
                      <c:pt idx="7">
                        <c:v>1.973488267</c:v>
                      </c:pt>
                      <c:pt idx="8">
                        <c:v>3.2794844507000001E-8</c:v>
                      </c:pt>
                      <c:pt idx="9">
                        <c:v>0.55979684666999996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6-4FED-4355-A7D8-139ACDDD6CAB}"/>
                  </c:ext>
                </c:extLst>
              </c15:ser>
            </c15:filteredScatterSeries>
          </c:ext>
        </c:extLst>
      </c:scatterChart>
      <c:valAx>
        <c:axId val="501080952"/>
        <c:scaling>
          <c:orientation val="minMax"/>
          <c:max val="1"/>
          <c:min val="-4"/>
        </c:scaling>
        <c:delete val="0"/>
        <c:axPos val="b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1081280"/>
        <c:crosses val="autoZero"/>
        <c:crossBetween val="midCat"/>
        <c:majorUnit val="1"/>
      </c:valAx>
      <c:valAx>
        <c:axId val="50108128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1080952"/>
        <c:crossesAt val="-4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0436871042150781"/>
          <c:y val="5.4800231481481491E-2"/>
          <c:w val="0.16810388324427078"/>
          <c:h val="0.3129076388888888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="1" i="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370555555555554"/>
          <c:y val="3.9518399405622497E-2"/>
          <c:w val="0.80367907407407413"/>
          <c:h val="0.82505083333333329"/>
        </c:manualLayout>
      </c:layout>
      <c:scatterChart>
        <c:scatterStyle val="lineMarker"/>
        <c:varyColors val="0"/>
        <c:ser>
          <c:idx val="7"/>
          <c:order val="0"/>
          <c:tx>
            <c:strRef>
              <c:f>'AIAAJ paper中的结果'!$A$1:$D$1</c:f>
              <c:strCache>
                <c:ptCount val="1"/>
                <c:pt idx="0">
                  <c:v>Exp, Strazisar 1985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'AIAAJ paper中的结果'!$A$3:$A$15</c:f>
              <c:numCache>
                <c:formatCode>0.0000</c:formatCode>
                <c:ptCount val="13"/>
                <c:pt idx="0">
                  <c:v>34.96</c:v>
                </c:pt>
                <c:pt idx="1">
                  <c:v>34.96</c:v>
                </c:pt>
                <c:pt idx="2">
                  <c:v>34.923200000000016</c:v>
                </c:pt>
                <c:pt idx="3">
                  <c:v>34.647199999999984</c:v>
                </c:pt>
                <c:pt idx="4">
                  <c:v>34.638000000000019</c:v>
                </c:pt>
                <c:pt idx="5">
                  <c:v>34.656399999999998</c:v>
                </c:pt>
                <c:pt idx="6">
                  <c:v>34.131999999999998</c:v>
                </c:pt>
                <c:pt idx="7">
                  <c:v>34.012399999999992</c:v>
                </c:pt>
                <c:pt idx="8">
                  <c:v>33.202799999999996</c:v>
                </c:pt>
                <c:pt idx="9">
                  <c:v>32.632400000000004</c:v>
                </c:pt>
                <c:pt idx="10">
                  <c:v>32.558799999999991</c:v>
                </c:pt>
                <c:pt idx="11">
                  <c:v>32.494399999999992</c:v>
                </c:pt>
                <c:pt idx="12">
                  <c:v>32.199999999999989</c:v>
                </c:pt>
              </c:numCache>
            </c:numRef>
          </c:xVal>
          <c:yVal>
            <c:numRef>
              <c:f>'AIAAJ paper中的结果'!$D$3:$D$15</c:f>
              <c:numCache>
                <c:formatCode>0.0000</c:formatCode>
                <c:ptCount val="13"/>
                <c:pt idx="0">
                  <c:v>0.84199999999999997</c:v>
                </c:pt>
                <c:pt idx="1">
                  <c:v>0.86899999999999999</c:v>
                </c:pt>
                <c:pt idx="2">
                  <c:v>0.88800000000000001</c:v>
                </c:pt>
                <c:pt idx="3">
                  <c:v>0.90600000000000003</c:v>
                </c:pt>
                <c:pt idx="4">
                  <c:v>0.93200000000000005</c:v>
                </c:pt>
                <c:pt idx="5">
                  <c:v>0.92800000000000005</c:v>
                </c:pt>
                <c:pt idx="6">
                  <c:v>0.91100000000000003</c:v>
                </c:pt>
                <c:pt idx="7">
                  <c:v>0.90800000000000003</c:v>
                </c:pt>
                <c:pt idx="8">
                  <c:v>0.90900000000000003</c:v>
                </c:pt>
                <c:pt idx="9">
                  <c:v>0.91200000000000003</c:v>
                </c:pt>
                <c:pt idx="10">
                  <c:v>0.90200000000000002</c:v>
                </c:pt>
                <c:pt idx="11">
                  <c:v>0.89900000000000002</c:v>
                </c:pt>
                <c:pt idx="12">
                  <c:v>0.90100000000000002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31-4F34-9AD5-06AC99E3ACD3}"/>
            </c:ext>
          </c:extLst>
        </c:ser>
        <c:ser>
          <c:idx val="0"/>
          <c:order val="5"/>
          <c:tx>
            <c:strRef>
              <c:f>特征值文章中网格收敛结果!$A$51:$C$51</c:f>
              <c:strCache>
                <c:ptCount val="1"/>
                <c:pt idx="0">
                  <c:v>Numeca mesh 5 (y+=0.5, total 0.5M)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特征值文章中网格收敛结果!$B$53:$B$66</c:f>
              <c:numCache>
                <c:formatCode>General</c:formatCode>
                <c:ptCount val="14"/>
                <c:pt idx="0">
                  <c:v>34.58</c:v>
                </c:pt>
                <c:pt idx="1">
                  <c:v>34.533999999999999</c:v>
                </c:pt>
                <c:pt idx="2">
                  <c:v>34.386000000000003</c:v>
                </c:pt>
                <c:pt idx="3">
                  <c:v>34.003999999999998</c:v>
                </c:pt>
                <c:pt idx="4">
                  <c:v>33.49</c:v>
                </c:pt>
                <c:pt idx="5">
                  <c:v>33.158000000000001</c:v>
                </c:pt>
                <c:pt idx="6">
                  <c:v>32.94</c:v>
                </c:pt>
                <c:pt idx="7">
                  <c:v>32.68</c:v>
                </c:pt>
                <c:pt idx="8">
                  <c:v>32.35</c:v>
                </c:pt>
                <c:pt idx="9">
                  <c:v>31.96</c:v>
                </c:pt>
                <c:pt idx="10">
                  <c:v>31.766999999999999</c:v>
                </c:pt>
                <c:pt idx="11">
                  <c:v>31.545000000000002</c:v>
                </c:pt>
                <c:pt idx="12">
                  <c:v>31.253</c:v>
                </c:pt>
                <c:pt idx="13">
                  <c:v>31.024999999999999</c:v>
                </c:pt>
              </c:numCache>
            </c:numRef>
          </c:xVal>
          <c:yVal>
            <c:numRef>
              <c:f>特征值文章中网格收敛结果!$G$53:$G$66</c:f>
              <c:numCache>
                <c:formatCode>General</c:formatCode>
                <c:ptCount val="14"/>
                <c:pt idx="0">
                  <c:v>0.86612170839251035</c:v>
                </c:pt>
                <c:pt idx="1">
                  <c:v>0.88318755386766057</c:v>
                </c:pt>
                <c:pt idx="2">
                  <c:v>0.90182919064668243</c:v>
                </c:pt>
                <c:pt idx="3">
                  <c:v>0.91299341743136486</c:v>
                </c:pt>
                <c:pt idx="4">
                  <c:v>0.9123572620015088</c:v>
                </c:pt>
                <c:pt idx="5">
                  <c:v>0.90789310257744438</c:v>
                </c:pt>
                <c:pt idx="6">
                  <c:v>0.90504704536781311</c:v>
                </c:pt>
                <c:pt idx="7">
                  <c:v>0.90122559437759031</c:v>
                </c:pt>
                <c:pt idx="8">
                  <c:v>0.89618686388189717</c:v>
                </c:pt>
                <c:pt idx="9">
                  <c:v>0.89022115888636077</c:v>
                </c:pt>
                <c:pt idx="10">
                  <c:v>0.8873803518197918</c:v>
                </c:pt>
                <c:pt idx="11">
                  <c:v>0.88408605465540446</c:v>
                </c:pt>
                <c:pt idx="12">
                  <c:v>0.87966901339741643</c:v>
                </c:pt>
                <c:pt idx="13">
                  <c:v>0.87604993469179449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031-4F34-9AD5-06AC99E3ACD3}"/>
            </c:ext>
          </c:extLst>
        </c:ser>
        <c:ser>
          <c:idx val="1"/>
          <c:order val="6"/>
          <c:tx>
            <c:strRef>
              <c:f>特征值文章中网格收敛结果!$A$69:$C$69</c:f>
              <c:strCache>
                <c:ptCount val="1"/>
                <c:pt idx="0">
                  <c:v>Numeca mesh 6 (y+=0.5, total 1M) isotropic refine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特征值文章中网格收敛结果!$B$71:$B$79</c:f>
              <c:numCache>
                <c:formatCode>General</c:formatCode>
                <c:ptCount val="9"/>
                <c:pt idx="0">
                  <c:v>34.6</c:v>
                </c:pt>
                <c:pt idx="1">
                  <c:v>34.56</c:v>
                </c:pt>
                <c:pt idx="2">
                  <c:v>34.42</c:v>
                </c:pt>
                <c:pt idx="3">
                  <c:v>34.03</c:v>
                </c:pt>
                <c:pt idx="4">
                  <c:v>33.567999999999998</c:v>
                </c:pt>
                <c:pt idx="5">
                  <c:v>33.262</c:v>
                </c:pt>
                <c:pt idx="6">
                  <c:v>33.026000000000003</c:v>
                </c:pt>
                <c:pt idx="7">
                  <c:v>32.646500000000003</c:v>
                </c:pt>
                <c:pt idx="8">
                  <c:v>32.380699999999997</c:v>
                </c:pt>
              </c:numCache>
            </c:numRef>
          </c:xVal>
          <c:yVal>
            <c:numRef>
              <c:f>特征值文章中网格收敛结果!$G$71:$G$79</c:f>
              <c:numCache>
                <c:formatCode>General</c:formatCode>
                <c:ptCount val="9"/>
                <c:pt idx="0">
                  <c:v>0.87035101345365606</c:v>
                </c:pt>
                <c:pt idx="1">
                  <c:v>0.88594837549395022</c:v>
                </c:pt>
                <c:pt idx="2">
                  <c:v>0.90455912090022206</c:v>
                </c:pt>
                <c:pt idx="3">
                  <c:v>0.9159217660609158</c:v>
                </c:pt>
                <c:pt idx="4">
                  <c:v>0.91651549239135233</c:v>
                </c:pt>
                <c:pt idx="5">
                  <c:v>0.91275515917809369</c:v>
                </c:pt>
                <c:pt idx="6">
                  <c:v>0.90906886510842055</c:v>
                </c:pt>
                <c:pt idx="7">
                  <c:v>0.9024747275739885</c:v>
                </c:pt>
                <c:pt idx="8">
                  <c:v>0.89750444736792467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31-4F34-9AD5-06AC99E3ACD3}"/>
            </c:ext>
          </c:extLst>
        </c:ser>
        <c:ser>
          <c:idx val="6"/>
          <c:order val="7"/>
          <c:tx>
            <c:strRef>
              <c:f>特征值文章中网格收敛结果!$A$82:$C$82</c:f>
              <c:strCache>
                <c:ptCount val="1"/>
                <c:pt idx="0">
                  <c:v>Numeca mesh 7 (y+=0.5, total 2M) isotropic refine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特征值文章中网格收敛结果!$B$84:$B$92</c:f>
              <c:numCache>
                <c:formatCode>General</c:formatCode>
                <c:ptCount val="9"/>
                <c:pt idx="0">
                  <c:v>34.604999999999997</c:v>
                </c:pt>
                <c:pt idx="1">
                  <c:v>34.564999999999998</c:v>
                </c:pt>
                <c:pt idx="2">
                  <c:v>34.42</c:v>
                </c:pt>
                <c:pt idx="3">
                  <c:v>34.04</c:v>
                </c:pt>
                <c:pt idx="4">
                  <c:v>33.61</c:v>
                </c:pt>
                <c:pt idx="5">
                  <c:v>33.32</c:v>
                </c:pt>
                <c:pt idx="6">
                  <c:v>33.090000000000003</c:v>
                </c:pt>
                <c:pt idx="7">
                  <c:v>32.906999999999996</c:v>
                </c:pt>
                <c:pt idx="8">
                  <c:v>32.707299999999996</c:v>
                </c:pt>
              </c:numCache>
            </c:numRef>
          </c:xVal>
          <c:yVal>
            <c:numRef>
              <c:f>特征值文章中网格收敛结果!$G$84:$G$92</c:f>
              <c:numCache>
                <c:formatCode>General</c:formatCode>
                <c:ptCount val="9"/>
                <c:pt idx="0">
                  <c:v>0.87311497083865841</c:v>
                </c:pt>
                <c:pt idx="1">
                  <c:v>0.88802718242047363</c:v>
                </c:pt>
                <c:pt idx="2">
                  <c:v>0.9063517119382335</c:v>
                </c:pt>
                <c:pt idx="3">
                  <c:v>0.91793206809538974</c:v>
                </c:pt>
                <c:pt idx="4">
                  <c:v>0.91958449330665526</c:v>
                </c:pt>
                <c:pt idx="5">
                  <c:v>0.91646736358722247</c:v>
                </c:pt>
                <c:pt idx="6">
                  <c:v>0.91351685262794668</c:v>
                </c:pt>
                <c:pt idx="7">
                  <c:v>0.91106416000838764</c:v>
                </c:pt>
                <c:pt idx="8">
                  <c:v>0.90794038668993071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031-4F34-9AD5-06AC99E3ACD3}"/>
            </c:ext>
          </c:extLst>
        </c:ser>
        <c:ser>
          <c:idx val="10"/>
          <c:order val="10"/>
          <c:tx>
            <c:strRef>
              <c:f>特征值文章中网格收敛结果!$J$94</c:f>
              <c:strCache>
                <c:ptCount val="1"/>
                <c:pt idx="0">
                  <c:v>NutsCFD SA-helicity statoin 1-2 mesh 5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triangle"/>
            <c:size val="10"/>
            <c:spPr>
              <a:solidFill>
                <a:srgbClr val="00B050"/>
              </a:solidFill>
              <a:ln w="25400">
                <a:solidFill>
                  <a:srgbClr val="00B050"/>
                </a:solidFill>
              </a:ln>
              <a:effectLst/>
            </c:spPr>
          </c:marker>
          <c:xVal>
            <c:numRef>
              <c:f>特征值文章中网格收敛结果!$K$95:$K$106</c:f>
              <c:numCache>
                <c:formatCode>0.0000_ </c:formatCode>
                <c:ptCount val="12"/>
                <c:pt idx="0">
                  <c:v>34.66361294</c:v>
                </c:pt>
                <c:pt idx="1">
                  <c:v>34.628743819999997</c:v>
                </c:pt>
                <c:pt idx="2">
                  <c:v>34.528502799999998</c:v>
                </c:pt>
                <c:pt idx="3">
                  <c:v>34.255797180000002</c:v>
                </c:pt>
                <c:pt idx="4">
                  <c:v>33.925539999999998</c:v>
                </c:pt>
                <c:pt idx="5">
                  <c:v>33.462037840000001</c:v>
                </c:pt>
                <c:pt idx="6">
                  <c:v>33.060279560000005</c:v>
                </c:pt>
                <c:pt idx="7">
                  <c:v>32.550209780000003</c:v>
                </c:pt>
                <c:pt idx="8">
                  <c:v>31.81892186</c:v>
                </c:pt>
                <c:pt idx="9">
                  <c:v>31.715622400000001</c:v>
                </c:pt>
                <c:pt idx="10">
                  <c:v>31.593018600000001</c:v>
                </c:pt>
                <c:pt idx="11">
                  <c:v>31.422939239999998</c:v>
                </c:pt>
              </c:numCache>
            </c:numRef>
          </c:xVal>
          <c:yVal>
            <c:numRef>
              <c:f>特征值文章中网格收敛结果!$M$95:$M$106</c:f>
              <c:numCache>
                <c:formatCode>0.0000_ </c:formatCode>
                <c:ptCount val="12"/>
                <c:pt idx="0">
                  <c:v>0.87147420600000003</c:v>
                </c:pt>
                <c:pt idx="1">
                  <c:v>0.88583888</c:v>
                </c:pt>
                <c:pt idx="2">
                  <c:v>0.90234895900000001</c:v>
                </c:pt>
                <c:pt idx="3">
                  <c:v>0.91540721899999999</c:v>
                </c:pt>
                <c:pt idx="4">
                  <c:v>0.91945552100000005</c:v>
                </c:pt>
                <c:pt idx="5">
                  <c:v>0.915391544</c:v>
                </c:pt>
                <c:pt idx="6">
                  <c:v>0.909855156</c:v>
                </c:pt>
                <c:pt idx="7">
                  <c:v>0.902750728</c:v>
                </c:pt>
                <c:pt idx="8">
                  <c:v>0.89136515900000002</c:v>
                </c:pt>
                <c:pt idx="9">
                  <c:v>0.88961941</c:v>
                </c:pt>
                <c:pt idx="10">
                  <c:v>0.88747196699999997</c:v>
                </c:pt>
                <c:pt idx="11">
                  <c:v>0.88434075899999998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031-4F34-9AD5-06AC99E3AC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697328"/>
        <c:axId val="79910112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特征值文章中网格收敛结果!$A$1</c15:sqref>
                        </c15:formulaRef>
                      </c:ext>
                    </c:extLst>
                    <c:strCache>
                      <c:ptCount val="1"/>
                      <c:pt idx="0">
                        <c:v>Numeca mesh 1 (y+=5, total 0.5M)</c:v>
                      </c:pt>
                    </c:strCache>
                  </c:strRef>
                </c:tx>
                <c:spPr>
                  <a:ln w="25400" cap="rnd">
                    <a:solidFill>
                      <a:srgbClr val="FF0000"/>
                    </a:solidFill>
                    <a:round/>
                  </a:ln>
                  <a:effectLst/>
                </c:spPr>
                <c:marker>
                  <c:symbol val="circle"/>
                  <c:size val="10"/>
                  <c:spPr>
                    <a:solidFill>
                      <a:srgbClr val="FF000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特征值文章中网格收敛结果!$B$3:$B$10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34.505000000000003</c:v>
                      </c:pt>
                      <c:pt idx="1">
                        <c:v>34.450000000000003</c:v>
                      </c:pt>
                      <c:pt idx="2">
                        <c:v>34.26</c:v>
                      </c:pt>
                      <c:pt idx="3">
                        <c:v>33.825000000000003</c:v>
                      </c:pt>
                      <c:pt idx="4">
                        <c:v>33.32</c:v>
                      </c:pt>
                      <c:pt idx="5">
                        <c:v>33.159999999999997</c:v>
                      </c:pt>
                      <c:pt idx="6">
                        <c:v>32.72</c:v>
                      </c:pt>
                      <c:pt idx="7">
                        <c:v>31.84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特征值文章中网格收敛结果!$G$3:$G$10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0.86480000000000001</c:v>
                      </c:pt>
                      <c:pt idx="1">
                        <c:v>0.88246999999999998</c:v>
                      </c:pt>
                      <c:pt idx="2">
                        <c:v>0.89973000000000003</c:v>
                      </c:pt>
                      <c:pt idx="3">
                        <c:v>0.90910000000000002</c:v>
                      </c:pt>
                      <c:pt idx="4">
                        <c:v>0.90793000000000001</c:v>
                      </c:pt>
                      <c:pt idx="5">
                        <c:v>0.90580000000000005</c:v>
                      </c:pt>
                      <c:pt idx="6">
                        <c:v>0.89883999999999997</c:v>
                      </c:pt>
                      <c:pt idx="7">
                        <c:v>0.88490000000000002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5-4031-4F34-9AD5-06AC99E3ACD3}"/>
                  </c:ext>
                </c:extLst>
              </c15:ser>
            </c15:filteredScatterSeries>
            <c15:filteredScatte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特征值文章中网格收敛结果!$A$12</c15:sqref>
                        </c15:formulaRef>
                      </c:ext>
                    </c:extLst>
                    <c:strCache>
                      <c:ptCount val="1"/>
                      <c:pt idx="0">
                        <c:v>Numeca mesh 2 ( y+=5, total 1M)</c:v>
                      </c:pt>
                    </c:strCache>
                  </c:strRef>
                </c:tx>
                <c:spPr>
                  <a:ln w="2540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triangle"/>
                  <c:size val="10"/>
                  <c:spPr>
                    <a:solidFill>
                      <a:srgbClr val="FFC00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特征值文章中网格收敛结果!$B$14:$B$21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34.5</c:v>
                      </c:pt>
                      <c:pt idx="1">
                        <c:v>34.447000000000003</c:v>
                      </c:pt>
                      <c:pt idx="2">
                        <c:v>34.244999999999997</c:v>
                      </c:pt>
                      <c:pt idx="3">
                        <c:v>33.81</c:v>
                      </c:pt>
                      <c:pt idx="4">
                        <c:v>33.32</c:v>
                      </c:pt>
                      <c:pt idx="5">
                        <c:v>33.15</c:v>
                      </c:pt>
                      <c:pt idx="6">
                        <c:v>32.56</c:v>
                      </c:pt>
                      <c:pt idx="7">
                        <c:v>32.22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特征值文章中网格收敛结果!$G$14:$G$21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0.86836460000000004</c:v>
                      </c:pt>
                      <c:pt idx="1">
                        <c:v>0.88539999999999996</c:v>
                      </c:pt>
                      <c:pt idx="2">
                        <c:v>0.9019142</c:v>
                      </c:pt>
                      <c:pt idx="3">
                        <c:v>0.91079374480733277</c:v>
                      </c:pt>
                      <c:pt idx="4">
                        <c:v>0.90855609999999998</c:v>
                      </c:pt>
                      <c:pt idx="5">
                        <c:v>0.90635109999999997</c:v>
                      </c:pt>
                      <c:pt idx="6">
                        <c:v>0.8974344070738246</c:v>
                      </c:pt>
                      <c:pt idx="7">
                        <c:v>0.89099202806100619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031-4F34-9AD5-06AC99E3ACD3}"/>
                  </c:ext>
                </c:extLst>
              </c15:ser>
            </c15:filteredScatterSeries>
            <c15:filteredScatter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特征值文章中网格收敛结果!$A$24</c15:sqref>
                        </c15:formulaRef>
                      </c:ext>
                    </c:extLst>
                    <c:strCache>
                      <c:ptCount val="1"/>
                      <c:pt idx="0">
                        <c:v>Numeca mesh 3 (y+=0.5, total 0.5M)</c:v>
                      </c:pt>
                    </c:strCache>
                  </c:strRef>
                </c:tx>
                <c:spPr>
                  <a:ln w="25400" cap="rnd">
                    <a:solidFill>
                      <a:srgbClr val="00B050"/>
                    </a:solidFill>
                    <a:round/>
                  </a:ln>
                  <a:effectLst/>
                </c:spPr>
                <c:marker>
                  <c:symbol val="square"/>
                  <c:size val="10"/>
                  <c:spPr>
                    <a:solidFill>
                      <a:srgbClr val="00B05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特征值文章中网格收敛结果!$B$26:$B$37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34.53</c:v>
                      </c:pt>
                      <c:pt idx="1">
                        <c:v>34.49</c:v>
                      </c:pt>
                      <c:pt idx="2">
                        <c:v>34.35</c:v>
                      </c:pt>
                      <c:pt idx="3">
                        <c:v>34</c:v>
                      </c:pt>
                      <c:pt idx="4">
                        <c:v>33.630000000000003</c:v>
                      </c:pt>
                      <c:pt idx="5">
                        <c:v>33.520000000000003</c:v>
                      </c:pt>
                      <c:pt idx="6">
                        <c:v>33.21</c:v>
                      </c:pt>
                      <c:pt idx="7">
                        <c:v>33.01</c:v>
                      </c:pt>
                      <c:pt idx="8">
                        <c:v>32.774999999999999</c:v>
                      </c:pt>
                      <c:pt idx="9">
                        <c:v>32.450000000000003</c:v>
                      </c:pt>
                      <c:pt idx="10">
                        <c:v>32.119999999999997</c:v>
                      </c:pt>
                      <c:pt idx="11">
                        <c:v>31.91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特征值文章中网格收敛结果!$G$26:$G$37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0.86662079999999997</c:v>
                      </c:pt>
                      <c:pt idx="1">
                        <c:v>0.88367329999999999</c:v>
                      </c:pt>
                      <c:pt idx="2">
                        <c:v>0.90187499999999998</c:v>
                      </c:pt>
                      <c:pt idx="3">
                        <c:v>0.91415009999999997</c:v>
                      </c:pt>
                      <c:pt idx="4">
                        <c:v>0.91496909999999998</c:v>
                      </c:pt>
                      <c:pt idx="5">
                        <c:v>0.91407919999999998</c:v>
                      </c:pt>
                      <c:pt idx="6">
                        <c:v>0.91039899999999996</c:v>
                      </c:pt>
                      <c:pt idx="7">
                        <c:v>0.90771869999999999</c:v>
                      </c:pt>
                      <c:pt idx="8">
                        <c:v>0.90427659999999999</c:v>
                      </c:pt>
                      <c:pt idx="9">
                        <c:v>0.89891116564797391</c:v>
                      </c:pt>
                      <c:pt idx="10">
                        <c:v>0.89448669999999997</c:v>
                      </c:pt>
                      <c:pt idx="11">
                        <c:v>0.89079419999999998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031-4F34-9AD5-06AC99E3ACD3}"/>
                  </c:ext>
                </c:extLst>
              </c15:ser>
            </c15:filteredScatterSeries>
            <c15:filteredScatterSeries>
              <c15:ser>
                <c:idx val="5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特征值文章中网格收敛结果!$A$39</c15:sqref>
                        </c15:formulaRef>
                      </c:ext>
                    </c:extLst>
                    <c:strCache>
                      <c:ptCount val="1"/>
                      <c:pt idx="0">
                        <c:v>Numeca mesh 4 (y+=0.5, total 1M) RadialRefine</c:v>
                      </c:pt>
                    </c:strCache>
                  </c:strRef>
                </c:tx>
                <c:spPr>
                  <a:ln w="25400" cap="rnd">
                    <a:solidFill>
                      <a:srgbClr val="00B0F0"/>
                    </a:solidFill>
                    <a:round/>
                  </a:ln>
                  <a:effectLst/>
                </c:spPr>
                <c:marker>
                  <c:symbol val="diamond"/>
                  <c:size val="12"/>
                  <c:spPr>
                    <a:solidFill>
                      <a:srgbClr val="00B0F0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特征值文章中网格收敛结果!$B$41:$B$49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34.57</c:v>
                      </c:pt>
                      <c:pt idx="1">
                        <c:v>34.479999999999997</c:v>
                      </c:pt>
                      <c:pt idx="2">
                        <c:v>34.365000000000002</c:v>
                      </c:pt>
                      <c:pt idx="3">
                        <c:v>33.99</c:v>
                      </c:pt>
                      <c:pt idx="4">
                        <c:v>33.520000000000003</c:v>
                      </c:pt>
                      <c:pt idx="5">
                        <c:v>32.51</c:v>
                      </c:pt>
                      <c:pt idx="6">
                        <c:v>32.15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特征值文章中网格收敛结果!$G$41:$G$49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0.87062580000000001</c:v>
                      </c:pt>
                      <c:pt idx="1">
                        <c:v>0.88613200000000003</c:v>
                      </c:pt>
                      <c:pt idx="2">
                        <c:v>0.90594759999999996</c:v>
                      </c:pt>
                      <c:pt idx="3">
                        <c:v>0.91574250560131221</c:v>
                      </c:pt>
                      <c:pt idx="4">
                        <c:v>0.91590816722210944</c:v>
                      </c:pt>
                      <c:pt idx="5">
                        <c:v>0.89888327694923342</c:v>
                      </c:pt>
                      <c:pt idx="6">
                        <c:v>0.89224623012996629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4031-4F34-9AD5-06AC99E3ACD3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特征值文章中网格收敛结果!$J$51</c15:sqref>
                        </c15:formulaRef>
                      </c:ext>
                    </c:extLst>
                    <c:strCache>
                      <c:ptCount val="1"/>
                      <c:pt idx="0">
                        <c:v>NutsCFD  mesh 5 (single sector)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14"/>
                  <c:spPr>
                    <a:noFill/>
                    <a:ln w="38100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特征值文章中网格收敛结果!$K$54:$K$59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34.683</c:v>
                      </c:pt>
                      <c:pt idx="1">
                        <c:v>34.130800000000001</c:v>
                      </c:pt>
                      <c:pt idx="2">
                        <c:v>34.031799999999997</c:v>
                      </c:pt>
                      <c:pt idx="3">
                        <c:v>33.739200000000004</c:v>
                      </c:pt>
                      <c:pt idx="4">
                        <c:v>33.459800000000001</c:v>
                      </c:pt>
                      <c:pt idx="5">
                        <c:v>33.112200000000001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特征值文章中网格收敛结果!$M$54:$M$59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0.85170000000000001</c:v>
                      </c:pt>
                      <c:pt idx="1">
                        <c:v>0.90190000000000003</c:v>
                      </c:pt>
                      <c:pt idx="2">
                        <c:v>0.9032</c:v>
                      </c:pt>
                      <c:pt idx="3">
                        <c:v>0.90390000000000004</c:v>
                      </c:pt>
                      <c:pt idx="4">
                        <c:v>0.90080000000000005</c:v>
                      </c:pt>
                      <c:pt idx="5">
                        <c:v>0.89419999999999999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031-4F34-9AD5-06AC99E3ACD3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特征值文章中网格收敛结果!$J$61</c15:sqref>
                        </c15:formulaRef>
                      </c:ext>
                    </c:extLst>
                    <c:strCache>
                      <c:ptCount val="1"/>
                      <c:pt idx="0">
                        <c:v>full annulus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14"/>
                  <c:spPr>
                    <a:noFill/>
                    <a:ln w="38100">
                      <a:solidFill>
                        <a:srgbClr val="FF2600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特征值文章中网格收敛结果!$K$63:$K$64</c15:sqref>
                        </c15:formulaRef>
                      </c:ext>
                    </c:extLst>
                    <c:numCache>
                      <c:formatCode>0.00E+00</c:formatCode>
                      <c:ptCount val="2"/>
                      <c:pt idx="0">
                        <c:v>34.683999999999997</c:v>
                      </c:pt>
                      <c:pt idx="1">
                        <c:v>33.741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特征值文章中网格收敛结果!$M$63:$M$64</c15:sqref>
                        </c15:formulaRef>
                      </c:ext>
                    </c:extLst>
                    <c:numCache>
                      <c:formatCode>General</c:formatCode>
                      <c:ptCount val="2"/>
                      <c:pt idx="0">
                        <c:v>0.8518</c:v>
                      </c:pt>
                      <c:pt idx="1">
                        <c:v>0.90390000000000004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4031-4F34-9AD5-06AC99E3ACD3}"/>
                  </c:ext>
                </c:extLst>
              </c15:ser>
            </c15:filteredScatterSeries>
          </c:ext>
        </c:extLst>
      </c:scatterChart>
      <c:valAx>
        <c:axId val="79697328"/>
        <c:scaling>
          <c:orientation val="minMax"/>
          <c:max val="35"/>
          <c:min val="3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流量</a:t>
                </a:r>
                <a:r>
                  <a:rPr lang="en-US"/>
                  <a:t>(kg/s)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910112"/>
        <c:crosses val="autoZero"/>
        <c:crossBetween val="midCat"/>
      </c:valAx>
      <c:valAx>
        <c:axId val="79910112"/>
        <c:scaling>
          <c:orientation val="minMax"/>
          <c:max val="0.93"/>
          <c:min val="0.86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等熵效率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9697328"/>
        <c:crosses val="autoZero"/>
        <c:crossBetween val="midCat"/>
        <c:majorUnit val="1.0000000000000002E-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26963223999918"/>
          <c:y val="4.8980753527936474E-2"/>
          <c:w val="0.77350356813234933"/>
          <c:h val="0.81173302841122075"/>
        </c:manualLayout>
      </c:layout>
      <c:scatterChart>
        <c:scatterStyle val="lineMarker"/>
        <c:varyColors val="0"/>
        <c:ser>
          <c:idx val="4"/>
          <c:order val="0"/>
          <c:tx>
            <c:strRef>
              <c:f>Sheet1!$P$91</c:f>
              <c:strCache>
                <c:ptCount val="1"/>
                <c:pt idx="0">
                  <c:v>Matlab eigs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noFill/>
              <a:ln w="19050">
                <a:solidFill>
                  <a:schemeClr val="tx1"/>
                </a:solidFill>
              </a:ln>
              <a:effectLst/>
            </c:spPr>
          </c:marker>
          <c:xVal>
            <c:numRef>
              <c:f>Sheet1!$Q$40:$Q$49</c:f>
              <c:numCache>
                <c:formatCode>0.00E+00</c:formatCode>
                <c:ptCount val="10"/>
                <c:pt idx="0">
                  <c:v>-7.5541938483000004E-2</c:v>
                </c:pt>
                <c:pt idx="1">
                  <c:v>-0.38173360343000001</c:v>
                </c:pt>
                <c:pt idx="2">
                  <c:v>-0.45105880842000001</c:v>
                </c:pt>
                <c:pt idx="3">
                  <c:v>-0.59172361691999997</c:v>
                </c:pt>
                <c:pt idx="4">
                  <c:v>-0.60578679632999999</c:v>
                </c:pt>
                <c:pt idx="5">
                  <c:v>-0.31630672856999997</c:v>
                </c:pt>
                <c:pt idx="6">
                  <c:v>-0.45212208529999998</c:v>
                </c:pt>
                <c:pt idx="7">
                  <c:v>-0.42791659399999998</c:v>
                </c:pt>
                <c:pt idx="8">
                  <c:v>-0.54379772008000005</c:v>
                </c:pt>
                <c:pt idx="9">
                  <c:v>-0.86680344104999996</c:v>
                </c:pt>
              </c:numCache>
            </c:numRef>
          </c:xVal>
          <c:yVal>
            <c:numRef>
              <c:f>Sheet1!$R$40:$R$49</c:f>
              <c:numCache>
                <c:formatCode>0.00E+00</c:formatCode>
                <c:ptCount val="10"/>
                <c:pt idx="0">
                  <c:v>4.8591314184999996</c:v>
                </c:pt>
                <c:pt idx="1">
                  <c:v>4.8395048984000004</c:v>
                </c:pt>
                <c:pt idx="2">
                  <c:v>5.0623294139999997</c:v>
                </c:pt>
                <c:pt idx="3">
                  <c:v>5.0025859082000004</c:v>
                </c:pt>
                <c:pt idx="4">
                  <c:v>4.8312871885000002</c:v>
                </c:pt>
                <c:pt idx="5">
                  <c:v>5.7589966252</c:v>
                </c:pt>
                <c:pt idx="6">
                  <c:v>4.3067989543999996</c:v>
                </c:pt>
                <c:pt idx="7">
                  <c:v>5.8183133483000002</c:v>
                </c:pt>
                <c:pt idx="8">
                  <c:v>4.2396724644999999</c:v>
                </c:pt>
                <c:pt idx="9">
                  <c:v>4.5938475756999999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6E0-4523-8123-9DE18519F84B}"/>
            </c:ext>
          </c:extLst>
        </c:ser>
        <c:ser>
          <c:idx val="0"/>
          <c:order val="1"/>
          <c:tx>
            <c:strRef>
              <c:f>Sheet1!$P$92</c:f>
              <c:strCache>
                <c:ptCount val="1"/>
                <c:pt idx="0">
                  <c:v>Nutscfd-ARPACK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4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Sheet1!$Q$40:$Q$49</c:f>
              <c:numCache>
                <c:formatCode>0.00E+00</c:formatCode>
                <c:ptCount val="10"/>
                <c:pt idx="0">
                  <c:v>-7.5541938483000004E-2</c:v>
                </c:pt>
                <c:pt idx="1">
                  <c:v>-0.38173360343000001</c:v>
                </c:pt>
                <c:pt idx="2">
                  <c:v>-0.45105880842000001</c:v>
                </c:pt>
                <c:pt idx="3">
                  <c:v>-0.59172361691999997</c:v>
                </c:pt>
                <c:pt idx="4">
                  <c:v>-0.60578679632999999</c:v>
                </c:pt>
                <c:pt idx="5">
                  <c:v>-0.31630672856999997</c:v>
                </c:pt>
                <c:pt idx="6">
                  <c:v>-0.45212208529999998</c:v>
                </c:pt>
                <c:pt idx="7">
                  <c:v>-0.42791659399999998</c:v>
                </c:pt>
                <c:pt idx="8">
                  <c:v>-0.54379772008000005</c:v>
                </c:pt>
                <c:pt idx="9">
                  <c:v>-0.86680344104999996</c:v>
                </c:pt>
              </c:numCache>
            </c:numRef>
          </c:xVal>
          <c:yVal>
            <c:numRef>
              <c:f>Sheet1!$R$40:$R$49</c:f>
              <c:numCache>
                <c:formatCode>0.00E+00</c:formatCode>
                <c:ptCount val="10"/>
                <c:pt idx="0">
                  <c:v>4.8591314184999996</c:v>
                </c:pt>
                <c:pt idx="1">
                  <c:v>4.8395048984000004</c:v>
                </c:pt>
                <c:pt idx="2">
                  <c:v>5.0623294139999997</c:v>
                </c:pt>
                <c:pt idx="3">
                  <c:v>5.0025859082000004</c:v>
                </c:pt>
                <c:pt idx="4">
                  <c:v>4.8312871885000002</c:v>
                </c:pt>
                <c:pt idx="5">
                  <c:v>5.7589966252</c:v>
                </c:pt>
                <c:pt idx="6">
                  <c:v>4.3067989543999996</c:v>
                </c:pt>
                <c:pt idx="7">
                  <c:v>5.8183133483000002</c:v>
                </c:pt>
                <c:pt idx="8">
                  <c:v>4.2396724644999999</c:v>
                </c:pt>
                <c:pt idx="9">
                  <c:v>4.5938475756999999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6E0-4523-8123-9DE18519F8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9278335"/>
        <c:axId val="1700937247"/>
      </c:scatterChart>
      <c:valAx>
        <c:axId val="1699278335"/>
        <c:scaling>
          <c:orientation val="minMax"/>
          <c:max val="0"/>
          <c:min val="-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00937247"/>
        <c:crosses val="autoZero"/>
        <c:crossBetween val="midCat"/>
        <c:majorUnit val="0.5"/>
      </c:valAx>
      <c:valAx>
        <c:axId val="1700937247"/>
        <c:scaling>
          <c:orientation val="minMax"/>
          <c:max val="6"/>
          <c:min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Imaginary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9278335"/>
        <c:crosses val="autoZero"/>
        <c:crossBetween val="midCat"/>
        <c:majorUnit val="1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7291444444444445"/>
          <c:y val="6.0220555555555555E-2"/>
          <c:w val="0.38604916666666667"/>
          <c:h val="0.17150771604938272"/>
        </c:manualLayout>
      </c:layout>
      <c:overlay val="0"/>
      <c:spPr>
        <a:noFill/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4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1638888888889"/>
          <c:y val="2.5040985261457701E-2"/>
          <c:w val="0.7977280555555557"/>
          <c:h val="0.79843527777777779"/>
        </c:manualLayout>
      </c:layout>
      <c:scatterChart>
        <c:scatterStyle val="lineMarker"/>
        <c:varyColors val="0"/>
        <c:ser>
          <c:idx val="0"/>
          <c:order val="0"/>
          <c:tx>
            <c:strRef>
              <c:f>'eigenvalues-drdv'!$AU$80</c:f>
              <c:strCache>
                <c:ptCount val="1"/>
                <c:pt idx="0">
                  <c:v>Matlab eigs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FF0000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'eigenvalues-drdv'!$AE$82:$AE$171</c:f>
              <c:numCache>
                <c:formatCode>General</c:formatCode>
                <c:ptCount val="90"/>
                <c:pt idx="0">
                  <c:v>-0.10970000000000001</c:v>
                </c:pt>
                <c:pt idx="1">
                  <c:v>-9.3799999999999994E-2</c:v>
                </c:pt>
                <c:pt idx="2">
                  <c:v>-0.10589999999999999</c:v>
                </c:pt>
                <c:pt idx="3">
                  <c:v>-7.4700000000000003E-2</c:v>
                </c:pt>
                <c:pt idx="4">
                  <c:v>-0.1469</c:v>
                </c:pt>
                <c:pt idx="5">
                  <c:v>-0.15279999999999999</c:v>
                </c:pt>
                <c:pt idx="6">
                  <c:v>-5.5300000000000002E-2</c:v>
                </c:pt>
                <c:pt idx="7">
                  <c:v>-0.18640000000000001</c:v>
                </c:pt>
                <c:pt idx="8">
                  <c:v>-0.1444</c:v>
                </c:pt>
                <c:pt idx="9">
                  <c:v>-4.58E-2</c:v>
                </c:pt>
                <c:pt idx="10">
                  <c:v>-0.1671</c:v>
                </c:pt>
                <c:pt idx="11">
                  <c:v>-0.215</c:v>
                </c:pt>
                <c:pt idx="12">
                  <c:v>-0.22109999999999999</c:v>
                </c:pt>
                <c:pt idx="13">
                  <c:v>-4.3200000000000002E-2</c:v>
                </c:pt>
                <c:pt idx="14">
                  <c:v>-0.2326</c:v>
                </c:pt>
                <c:pt idx="15">
                  <c:v>-4.8099999999999997E-2</c:v>
                </c:pt>
                <c:pt idx="16">
                  <c:v>-6.3E-2</c:v>
                </c:pt>
                <c:pt idx="17">
                  <c:v>-0.24249999999999999</c:v>
                </c:pt>
                <c:pt idx="18">
                  <c:v>-0.30719999999999997</c:v>
                </c:pt>
                <c:pt idx="19">
                  <c:v>-0.32050000000000001</c:v>
                </c:pt>
                <c:pt idx="20">
                  <c:v>-8.9599999999999999E-2</c:v>
                </c:pt>
                <c:pt idx="21">
                  <c:v>-0.2465</c:v>
                </c:pt>
                <c:pt idx="22">
                  <c:v>-0.2001</c:v>
                </c:pt>
                <c:pt idx="23">
                  <c:v>-0.12989999999999999</c:v>
                </c:pt>
                <c:pt idx="24">
                  <c:v>-0.2457</c:v>
                </c:pt>
                <c:pt idx="25">
                  <c:v>-8.8599999999999998E-2</c:v>
                </c:pt>
                <c:pt idx="26">
                  <c:v>-0.186</c:v>
                </c:pt>
                <c:pt idx="27">
                  <c:v>-0.41720000000000002</c:v>
                </c:pt>
                <c:pt idx="28">
                  <c:v>-0.24210000000000001</c:v>
                </c:pt>
                <c:pt idx="29">
                  <c:v>-0.2011</c:v>
                </c:pt>
                <c:pt idx="30">
                  <c:v>-0.1182</c:v>
                </c:pt>
                <c:pt idx="31">
                  <c:v>-0.22839999999999999</c:v>
                </c:pt>
                <c:pt idx="32">
                  <c:v>-0.1014</c:v>
                </c:pt>
                <c:pt idx="33">
                  <c:v>-0.1012</c:v>
                </c:pt>
                <c:pt idx="34">
                  <c:v>-0.27</c:v>
                </c:pt>
                <c:pt idx="35">
                  <c:v>-0.31069999999999998</c:v>
                </c:pt>
                <c:pt idx="36">
                  <c:v>-0.11360000000000001</c:v>
                </c:pt>
                <c:pt idx="37">
                  <c:v>-0.27600000000000002</c:v>
                </c:pt>
                <c:pt idx="38">
                  <c:v>-0.25159999999999999</c:v>
                </c:pt>
                <c:pt idx="39">
                  <c:v>-0.34200000000000003</c:v>
                </c:pt>
                <c:pt idx="40">
                  <c:v>-0.42520000000000002</c:v>
                </c:pt>
                <c:pt idx="41">
                  <c:v>-0.15160000000000001</c:v>
                </c:pt>
                <c:pt idx="42">
                  <c:v>-0.33289999999999997</c:v>
                </c:pt>
                <c:pt idx="43">
                  <c:v>-0.39810000000000001</c:v>
                </c:pt>
                <c:pt idx="44">
                  <c:v>-0.15329999999999999</c:v>
                </c:pt>
                <c:pt idx="45">
                  <c:v>-0.25569999999999998</c:v>
                </c:pt>
                <c:pt idx="46">
                  <c:v>-0.52559999999999996</c:v>
                </c:pt>
                <c:pt idx="47">
                  <c:v>-0.186</c:v>
                </c:pt>
                <c:pt idx="48">
                  <c:v>-0.12989999999999999</c:v>
                </c:pt>
                <c:pt idx="49">
                  <c:v>-0.65949999999999998</c:v>
                </c:pt>
                <c:pt idx="50">
                  <c:v>-8.9599999999999999E-2</c:v>
                </c:pt>
                <c:pt idx="51">
                  <c:v>-0.2908</c:v>
                </c:pt>
                <c:pt idx="52">
                  <c:v>-0.69220000000000004</c:v>
                </c:pt>
                <c:pt idx="53">
                  <c:v>-6.3E-2</c:v>
                </c:pt>
                <c:pt idx="54">
                  <c:v>-0.2001</c:v>
                </c:pt>
                <c:pt idx="55">
                  <c:v>-4.8099999999999997E-2</c:v>
                </c:pt>
                <c:pt idx="56">
                  <c:v>-0.73370000000000002</c:v>
                </c:pt>
                <c:pt idx="57">
                  <c:v>-0.70250000000000001</c:v>
                </c:pt>
                <c:pt idx="58">
                  <c:v>-4.3200000000000002E-2</c:v>
                </c:pt>
                <c:pt idx="59">
                  <c:v>-4.58E-2</c:v>
                </c:pt>
                <c:pt idx="60">
                  <c:v>-0.29970000000000002</c:v>
                </c:pt>
                <c:pt idx="61">
                  <c:v>-0.25069999999999998</c:v>
                </c:pt>
                <c:pt idx="62">
                  <c:v>-0.27650000000000002</c:v>
                </c:pt>
                <c:pt idx="63">
                  <c:v>-0.25890000000000002</c:v>
                </c:pt>
                <c:pt idx="64">
                  <c:v>-0.39639999999999997</c:v>
                </c:pt>
                <c:pt idx="65">
                  <c:v>-0.2908</c:v>
                </c:pt>
                <c:pt idx="66">
                  <c:v>-0.46579999999999999</c:v>
                </c:pt>
                <c:pt idx="67">
                  <c:v>-0.15329999999999999</c:v>
                </c:pt>
                <c:pt idx="68">
                  <c:v>-0.15160000000000001</c:v>
                </c:pt>
                <c:pt idx="69">
                  <c:v>-0.49680000000000002</c:v>
                </c:pt>
                <c:pt idx="70">
                  <c:v>-0.57620000000000005</c:v>
                </c:pt>
                <c:pt idx="71">
                  <c:v>-0.25159999999999999</c:v>
                </c:pt>
                <c:pt idx="72">
                  <c:v>-0.27600000000000002</c:v>
                </c:pt>
                <c:pt idx="73">
                  <c:v>-0.60270000000000001</c:v>
                </c:pt>
                <c:pt idx="74">
                  <c:v>-0.34200000000000003</c:v>
                </c:pt>
                <c:pt idx="75">
                  <c:v>-0.2404</c:v>
                </c:pt>
                <c:pt idx="76">
                  <c:v>-0.27</c:v>
                </c:pt>
                <c:pt idx="77">
                  <c:v>-0.1353</c:v>
                </c:pt>
                <c:pt idx="78">
                  <c:v>-0.1182</c:v>
                </c:pt>
                <c:pt idx="79">
                  <c:v>-0.74370000000000003</c:v>
                </c:pt>
                <c:pt idx="80">
                  <c:v>-0.74590000000000001</c:v>
                </c:pt>
                <c:pt idx="81">
                  <c:v>-0.78659999999999997</c:v>
                </c:pt>
                <c:pt idx="82">
                  <c:v>-0.70250000000000001</c:v>
                </c:pt>
                <c:pt idx="83">
                  <c:v>-0.73140000000000005</c:v>
                </c:pt>
                <c:pt idx="84">
                  <c:v>-0.87429999999999997</c:v>
                </c:pt>
                <c:pt idx="85">
                  <c:v>-0.22839999999999999</c:v>
                </c:pt>
                <c:pt idx="86">
                  <c:v>-0.72419999999999995</c:v>
                </c:pt>
                <c:pt idx="87">
                  <c:v>-0.82399999999999995</c:v>
                </c:pt>
                <c:pt idx="88">
                  <c:v>-0.92589999999999995</c:v>
                </c:pt>
                <c:pt idx="89">
                  <c:v>-0.77690000000000003</c:v>
                </c:pt>
              </c:numCache>
            </c:numRef>
          </c:xVal>
          <c:yVal>
            <c:numRef>
              <c:f>'eigenvalues-drdv'!$AF$82:$AF$171</c:f>
              <c:numCache>
                <c:formatCode>General</c:formatCode>
                <c:ptCount val="90"/>
                <c:pt idx="0">
                  <c:v>1.0439000000000001</c:v>
                </c:pt>
                <c:pt idx="1">
                  <c:v>1.0779000000000001</c:v>
                </c:pt>
                <c:pt idx="2">
                  <c:v>1.0752999999999999</c:v>
                </c:pt>
                <c:pt idx="3">
                  <c:v>1.1191</c:v>
                </c:pt>
                <c:pt idx="4">
                  <c:v>1.0182</c:v>
                </c:pt>
                <c:pt idx="5">
                  <c:v>1.0256000000000001</c:v>
                </c:pt>
                <c:pt idx="6">
                  <c:v>1.1597</c:v>
                </c:pt>
                <c:pt idx="7">
                  <c:v>0.99109999999999998</c:v>
                </c:pt>
                <c:pt idx="8">
                  <c:v>1.1227</c:v>
                </c:pt>
                <c:pt idx="9">
                  <c:v>1.1962999999999999</c:v>
                </c:pt>
                <c:pt idx="10">
                  <c:v>0.87549999999999994</c:v>
                </c:pt>
                <c:pt idx="11">
                  <c:v>0.94469999999999998</c:v>
                </c:pt>
                <c:pt idx="12">
                  <c:v>0.97209999999999996</c:v>
                </c:pt>
                <c:pt idx="13">
                  <c:v>1.2303999999999999</c:v>
                </c:pt>
                <c:pt idx="14">
                  <c:v>0.87890000000000001</c:v>
                </c:pt>
                <c:pt idx="15">
                  <c:v>1.2645</c:v>
                </c:pt>
                <c:pt idx="16">
                  <c:v>1.2996000000000001</c:v>
                </c:pt>
                <c:pt idx="17">
                  <c:v>0.80289999999999995</c:v>
                </c:pt>
                <c:pt idx="18">
                  <c:v>0.89600000000000002</c:v>
                </c:pt>
                <c:pt idx="19">
                  <c:v>1.1319999999999999</c:v>
                </c:pt>
                <c:pt idx="20">
                  <c:v>1.3360000000000001</c:v>
                </c:pt>
                <c:pt idx="21">
                  <c:v>0.72140000000000004</c:v>
                </c:pt>
                <c:pt idx="22">
                  <c:v>1.3193999999999999</c:v>
                </c:pt>
                <c:pt idx="23">
                  <c:v>1.3781000000000001</c:v>
                </c:pt>
                <c:pt idx="24">
                  <c:v>0.63439999999999996</c:v>
                </c:pt>
                <c:pt idx="25">
                  <c:v>0.55989999999999995</c:v>
                </c:pt>
                <c:pt idx="26">
                  <c:v>1.4340999999999999</c:v>
                </c:pt>
                <c:pt idx="27">
                  <c:v>0.74990000000000001</c:v>
                </c:pt>
                <c:pt idx="28">
                  <c:v>0.53969999999999996</c:v>
                </c:pt>
                <c:pt idx="29">
                  <c:v>0.49359999999999998</c:v>
                </c:pt>
                <c:pt idx="30">
                  <c:v>2.1690999999999998</c:v>
                </c:pt>
                <c:pt idx="31">
                  <c:v>2.0047000000000001</c:v>
                </c:pt>
                <c:pt idx="32">
                  <c:v>1.7839</c:v>
                </c:pt>
                <c:pt idx="33">
                  <c:v>1.6442000000000001</c:v>
                </c:pt>
                <c:pt idx="34">
                  <c:v>2.2770999999999999</c:v>
                </c:pt>
                <c:pt idx="35">
                  <c:v>1.7165999999999999</c:v>
                </c:pt>
                <c:pt idx="36">
                  <c:v>1.5644</c:v>
                </c:pt>
                <c:pt idx="37">
                  <c:v>2.4083999999999999</c:v>
                </c:pt>
                <c:pt idx="38">
                  <c:v>2.4346000000000001</c:v>
                </c:pt>
                <c:pt idx="39">
                  <c:v>2.3900999999999999</c:v>
                </c:pt>
                <c:pt idx="40">
                  <c:v>1.7015</c:v>
                </c:pt>
                <c:pt idx="41">
                  <c:v>2.4980000000000002</c:v>
                </c:pt>
                <c:pt idx="42">
                  <c:v>1.5801000000000001</c:v>
                </c:pt>
                <c:pt idx="43">
                  <c:v>1.635</c:v>
                </c:pt>
                <c:pt idx="44">
                  <c:v>2.5301</c:v>
                </c:pt>
                <c:pt idx="45">
                  <c:v>1.5065999999999999</c:v>
                </c:pt>
                <c:pt idx="46">
                  <c:v>1.7421</c:v>
                </c:pt>
                <c:pt idx="47">
                  <c:v>1.4340999999999999</c:v>
                </c:pt>
                <c:pt idx="48">
                  <c:v>1.3781000000000001</c:v>
                </c:pt>
                <c:pt idx="49">
                  <c:v>1.9371</c:v>
                </c:pt>
                <c:pt idx="50">
                  <c:v>1.3360000000000001</c:v>
                </c:pt>
                <c:pt idx="51">
                  <c:v>2.6269999999999998</c:v>
                </c:pt>
                <c:pt idx="52">
                  <c:v>2.0137</c:v>
                </c:pt>
                <c:pt idx="53">
                  <c:v>1.2996000000000001</c:v>
                </c:pt>
                <c:pt idx="54">
                  <c:v>1.3193999999999999</c:v>
                </c:pt>
                <c:pt idx="55">
                  <c:v>1.2645</c:v>
                </c:pt>
                <c:pt idx="56">
                  <c:v>1.885</c:v>
                </c:pt>
                <c:pt idx="57">
                  <c:v>2.2866</c:v>
                </c:pt>
                <c:pt idx="58">
                  <c:v>1.2303999999999999</c:v>
                </c:pt>
                <c:pt idx="59">
                  <c:v>1.1962999999999999</c:v>
                </c:pt>
                <c:pt idx="60">
                  <c:v>2.9192999999999998</c:v>
                </c:pt>
                <c:pt idx="61">
                  <c:v>3.1892</c:v>
                </c:pt>
                <c:pt idx="62">
                  <c:v>2.8378000000000001</c:v>
                </c:pt>
                <c:pt idx="63">
                  <c:v>3.2763</c:v>
                </c:pt>
                <c:pt idx="64">
                  <c:v>3.0529000000000002</c:v>
                </c:pt>
                <c:pt idx="65">
                  <c:v>2.6269999999999998</c:v>
                </c:pt>
                <c:pt idx="66">
                  <c:v>3.1276999999999999</c:v>
                </c:pt>
                <c:pt idx="67">
                  <c:v>2.5301</c:v>
                </c:pt>
                <c:pt idx="68">
                  <c:v>2.4980000000000002</c:v>
                </c:pt>
                <c:pt idx="69">
                  <c:v>3.2069000000000001</c:v>
                </c:pt>
                <c:pt idx="70">
                  <c:v>3.1735000000000002</c:v>
                </c:pt>
                <c:pt idx="71">
                  <c:v>2.4346000000000001</c:v>
                </c:pt>
                <c:pt idx="72">
                  <c:v>2.4083999999999999</c:v>
                </c:pt>
                <c:pt idx="73">
                  <c:v>3.3235000000000001</c:v>
                </c:pt>
                <c:pt idx="74">
                  <c:v>2.3900999999999999</c:v>
                </c:pt>
                <c:pt idx="75">
                  <c:v>3.7183000000000002</c:v>
                </c:pt>
                <c:pt idx="76">
                  <c:v>2.2770999999999999</c:v>
                </c:pt>
                <c:pt idx="77">
                  <c:v>3.7951000000000001</c:v>
                </c:pt>
                <c:pt idx="78">
                  <c:v>2.1690999999999998</c:v>
                </c:pt>
                <c:pt idx="79">
                  <c:v>3.44</c:v>
                </c:pt>
                <c:pt idx="80">
                  <c:v>3.4971000000000001</c:v>
                </c:pt>
                <c:pt idx="81">
                  <c:v>3.5640000000000001</c:v>
                </c:pt>
                <c:pt idx="82">
                  <c:v>2.2866</c:v>
                </c:pt>
                <c:pt idx="83">
                  <c:v>3.7113</c:v>
                </c:pt>
                <c:pt idx="84">
                  <c:v>2.4733000000000001</c:v>
                </c:pt>
                <c:pt idx="85">
                  <c:v>2.0047000000000001</c:v>
                </c:pt>
                <c:pt idx="86">
                  <c:v>3.7223999999999999</c:v>
                </c:pt>
                <c:pt idx="87">
                  <c:v>2.3906999999999998</c:v>
                </c:pt>
                <c:pt idx="88">
                  <c:v>2.5573000000000001</c:v>
                </c:pt>
                <c:pt idx="89">
                  <c:v>2.3157999999999999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26-4C4C-945B-2DC434B2DC88}"/>
            </c:ext>
          </c:extLst>
        </c:ser>
        <c:ser>
          <c:idx val="4"/>
          <c:order val="4"/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'eigenvalues-drdv'!$AZ$98:$AZ$102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-0.4</c:v>
                </c:pt>
                <c:pt idx="3">
                  <c:v>-0.4</c:v>
                </c:pt>
                <c:pt idx="4">
                  <c:v>0</c:v>
                </c:pt>
              </c:numCache>
            </c:numRef>
          </c:xVal>
          <c:yVal>
            <c:numRef>
              <c:f>'eigenvalues-drdv'!$BA$98:$BA$102</c:f>
              <c:numCache>
                <c:formatCode>General</c:formatCode>
                <c:ptCount val="5"/>
                <c:pt idx="0">
                  <c:v>0.5</c:v>
                </c:pt>
                <c:pt idx="1">
                  <c:v>1.5</c:v>
                </c:pt>
                <c:pt idx="2">
                  <c:v>1.5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26-4C4C-945B-2DC434B2DC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5984208"/>
        <c:axId val="206598584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'eigenvalues-drdv'!$AT$90</c15:sqref>
                        </c15:formulaRef>
                      </c:ext>
                    </c:extLst>
                    <c:strCache>
                      <c:ptCount val="1"/>
                      <c:pt idx="0">
                        <c:v>NutsCFD-init with flow solution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21"/>
                  <c:spPr>
                    <a:noFill/>
                    <a:ln w="222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'eigenvalues-drdv'!$AU$90:$AU$99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-0.1096667003</c:v>
                      </c:pt>
                      <c:pt idx="1">
                        <c:v>-9.3770006234000003E-2</c:v>
                      </c:pt>
                      <c:pt idx="2">
                        <c:v>-0.10586598463999999</c:v>
                      </c:pt>
                      <c:pt idx="3">
                        <c:v>-7.4669620793000005E-2</c:v>
                      </c:pt>
                      <c:pt idx="4">
                        <c:v>-0.14692089693999999</c:v>
                      </c:pt>
                      <c:pt idx="5">
                        <c:v>-0.15278372308999999</c:v>
                      </c:pt>
                      <c:pt idx="6">
                        <c:v>-5.5253695839E-2</c:v>
                      </c:pt>
                      <c:pt idx="7">
                        <c:v>-0.18639559177000001</c:v>
                      </c:pt>
                      <c:pt idx="8">
                        <c:v>-0.14436802426000001</c:v>
                      </c:pt>
                      <c:pt idx="9">
                        <c:v>-4.5755855085999997E-2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'eigenvalues-drdv'!$AV$90:$AV$99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1.0438875433000001</c:v>
                      </c:pt>
                      <c:pt idx="1">
                        <c:v>1.0779421337999999</c:v>
                      </c:pt>
                      <c:pt idx="2">
                        <c:v>1.0753363714999999</c:v>
                      </c:pt>
                      <c:pt idx="3">
                        <c:v>1.1191270347</c:v>
                      </c:pt>
                      <c:pt idx="4">
                        <c:v>1.0182304737000001</c:v>
                      </c:pt>
                      <c:pt idx="5">
                        <c:v>1.0256154835</c:v>
                      </c:pt>
                      <c:pt idx="6">
                        <c:v>1.1596525984999999</c:v>
                      </c:pt>
                      <c:pt idx="7">
                        <c:v>0.99114406730000004</c:v>
                      </c:pt>
                      <c:pt idx="8">
                        <c:v>1.1227009008</c:v>
                      </c:pt>
                      <c:pt idx="9">
                        <c:v>1.1963200635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FF26-4C4C-945B-2DC434B2DC88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'eigenvalues-drdv'!$AT$102</c15:sqref>
                        </c15:formulaRef>
                      </c:ext>
                    </c:extLst>
                    <c:strCache>
                      <c:ptCount val="1"/>
                      <c:pt idx="0">
                        <c:v>NutsCFD-init with unit vector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11"/>
                  <c:spPr>
                    <a:noFill/>
                    <a:ln w="31750">
                      <a:solidFill>
                        <a:srgbClr val="00B050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'eigenvalues-drdv'!$AU$102:$AU$111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-1.963133752E-2</c:v>
                      </c:pt>
                      <c:pt idx="1">
                        <c:v>-7.8286164498999992E-3</c:v>
                      </c:pt>
                      <c:pt idx="2">
                        <c:v>-9.5875990938999997E-2</c:v>
                      </c:pt>
                      <c:pt idx="3">
                        <c:v>-0.11632263119</c:v>
                      </c:pt>
                      <c:pt idx="4">
                        <c:v>-8.9273821857999994E-2</c:v>
                      </c:pt>
                      <c:pt idx="5">
                        <c:v>-0.14621372428000001</c:v>
                      </c:pt>
                      <c:pt idx="6">
                        <c:v>-6.0677996895000003E-2</c:v>
                      </c:pt>
                      <c:pt idx="7">
                        <c:v>-0.13445175100000001</c:v>
                      </c:pt>
                      <c:pt idx="8">
                        <c:v>-0.18688526664999999</c:v>
                      </c:pt>
                      <c:pt idx="9">
                        <c:v>-0.19659396503000001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'eigenvalues-drdv'!$AV$102:$AV$111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0.99854835060000002</c:v>
                      </c:pt>
                      <c:pt idx="1">
                        <c:v>1.0224748960000001</c:v>
                      </c:pt>
                      <c:pt idx="2">
                        <c:v>1.0811892637</c:v>
                      </c:pt>
                      <c:pt idx="3">
                        <c:v>1.0600824554999999</c:v>
                      </c:pt>
                      <c:pt idx="4">
                        <c:v>1.1303180908999999</c:v>
                      </c:pt>
                      <c:pt idx="5">
                        <c:v>1.0178280946</c:v>
                      </c:pt>
                      <c:pt idx="6">
                        <c:v>1.1777340236</c:v>
                      </c:pt>
                      <c:pt idx="7">
                        <c:v>1.1126384325000001</c:v>
                      </c:pt>
                      <c:pt idx="8">
                        <c:v>0.99407363778000002</c:v>
                      </c:pt>
                      <c:pt idx="9">
                        <c:v>1.0704830163000001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F26-4C4C-945B-2DC434B2DC88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'eigenvalues-drdv'!$AT$89</c15:sqref>
                        </c15:formulaRef>
                      </c:ext>
                    </c:extLst>
                    <c:strCache>
                      <c:ptCount val="1"/>
                      <c:pt idx="0">
                        <c:v>NutsCFD-init with residual vector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'eigenvalues-drdv'!$AU$90:$AU$99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-0.1096667003</c:v>
                      </c:pt>
                      <c:pt idx="1">
                        <c:v>-9.3770006234000003E-2</c:v>
                      </c:pt>
                      <c:pt idx="2">
                        <c:v>-0.10586598463999999</c:v>
                      </c:pt>
                      <c:pt idx="3">
                        <c:v>-7.4669620793000005E-2</c:v>
                      </c:pt>
                      <c:pt idx="4">
                        <c:v>-0.14692089693999999</c:v>
                      </c:pt>
                      <c:pt idx="5">
                        <c:v>-0.15278372308999999</c:v>
                      </c:pt>
                      <c:pt idx="6">
                        <c:v>-5.5253695839E-2</c:v>
                      </c:pt>
                      <c:pt idx="7">
                        <c:v>-0.18639559177000001</c:v>
                      </c:pt>
                      <c:pt idx="8">
                        <c:v>-0.14436802426000001</c:v>
                      </c:pt>
                      <c:pt idx="9">
                        <c:v>-4.5755855085999997E-2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'eigenvalues-drdv'!$AV$90:$AV$99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1.0438875433000001</c:v>
                      </c:pt>
                      <c:pt idx="1">
                        <c:v>1.0779421337999999</c:v>
                      </c:pt>
                      <c:pt idx="2">
                        <c:v>1.0753363714999999</c:v>
                      </c:pt>
                      <c:pt idx="3">
                        <c:v>1.1191270347</c:v>
                      </c:pt>
                      <c:pt idx="4">
                        <c:v>1.0182304737000001</c:v>
                      </c:pt>
                      <c:pt idx="5">
                        <c:v>1.0256154835</c:v>
                      </c:pt>
                      <c:pt idx="6">
                        <c:v>1.1596525984999999</c:v>
                      </c:pt>
                      <c:pt idx="7">
                        <c:v>0.99114406730000004</c:v>
                      </c:pt>
                      <c:pt idx="8">
                        <c:v>1.1227009008</c:v>
                      </c:pt>
                      <c:pt idx="9">
                        <c:v>1.1963200635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F26-4C4C-945B-2DC434B2DC88}"/>
                  </c:ext>
                </c:extLst>
              </c15:ser>
            </c15:filteredScatterSeries>
          </c:ext>
        </c:extLst>
      </c:scatterChart>
      <c:valAx>
        <c:axId val="2065984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5840"/>
        <c:crosses val="autoZero"/>
        <c:crossBetween val="midCat"/>
        <c:majorUnit val="0.5"/>
      </c:valAx>
      <c:valAx>
        <c:axId val="206598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4208"/>
        <c:crossesAt val="-1"/>
        <c:crossBetween val="midCat"/>
        <c:majorUnit val="1"/>
      </c:valAx>
      <c:spPr>
        <a:noFill/>
        <a:ln w="12700">
          <a:solidFill>
            <a:schemeClr val="tx1"/>
          </a:solidFill>
        </a:ln>
        <a:effectLst/>
      </c:spPr>
    </c:plotArea>
    <c:legend>
      <c:legendPos val="l"/>
      <c:layout>
        <c:manualLayout>
          <c:xMode val="edge"/>
          <c:yMode val="edge"/>
          <c:x val="0.13799259259259258"/>
          <c:y val="0.75666180555555551"/>
          <c:w val="0.38550638888888888"/>
          <c:h val="6.0066785703783578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1638888888889"/>
          <c:y val="2.5040985261457701E-2"/>
          <c:w val="0.7977280555555557"/>
          <c:h val="0.79843527777777779"/>
        </c:manualLayout>
      </c:layout>
      <c:scatterChart>
        <c:scatterStyle val="lineMarker"/>
        <c:varyColors val="0"/>
        <c:ser>
          <c:idx val="0"/>
          <c:order val="0"/>
          <c:tx>
            <c:strRef>
              <c:f>'eigenvalues-drdv'!$AU$80</c:f>
              <c:strCache>
                <c:ptCount val="1"/>
                <c:pt idx="0">
                  <c:v>Matlab eigs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FF0000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'eigenvalues-drdv'!$AE$82:$AE$171</c:f>
              <c:numCache>
                <c:formatCode>General</c:formatCode>
                <c:ptCount val="90"/>
                <c:pt idx="0">
                  <c:v>-0.10970000000000001</c:v>
                </c:pt>
                <c:pt idx="1">
                  <c:v>-9.3799999999999994E-2</c:v>
                </c:pt>
                <c:pt idx="2">
                  <c:v>-0.10589999999999999</c:v>
                </c:pt>
                <c:pt idx="3">
                  <c:v>-7.4700000000000003E-2</c:v>
                </c:pt>
                <c:pt idx="4">
                  <c:v>-0.1469</c:v>
                </c:pt>
                <c:pt idx="5">
                  <c:v>-0.15279999999999999</c:v>
                </c:pt>
                <c:pt idx="6">
                  <c:v>-5.5300000000000002E-2</c:v>
                </c:pt>
                <c:pt idx="7">
                  <c:v>-0.18640000000000001</c:v>
                </c:pt>
                <c:pt idx="8">
                  <c:v>-0.1444</c:v>
                </c:pt>
                <c:pt idx="9">
                  <c:v>-4.58E-2</c:v>
                </c:pt>
                <c:pt idx="10">
                  <c:v>-0.1671</c:v>
                </c:pt>
                <c:pt idx="11">
                  <c:v>-0.215</c:v>
                </c:pt>
                <c:pt idx="12">
                  <c:v>-0.22109999999999999</c:v>
                </c:pt>
                <c:pt idx="13">
                  <c:v>-4.3200000000000002E-2</c:v>
                </c:pt>
                <c:pt idx="14">
                  <c:v>-0.2326</c:v>
                </c:pt>
                <c:pt idx="15">
                  <c:v>-4.8099999999999997E-2</c:v>
                </c:pt>
                <c:pt idx="16">
                  <c:v>-6.3E-2</c:v>
                </c:pt>
                <c:pt idx="17">
                  <c:v>-0.24249999999999999</c:v>
                </c:pt>
                <c:pt idx="18">
                  <c:v>-0.30719999999999997</c:v>
                </c:pt>
                <c:pt idx="19">
                  <c:v>-0.32050000000000001</c:v>
                </c:pt>
                <c:pt idx="20">
                  <c:v>-8.9599999999999999E-2</c:v>
                </c:pt>
                <c:pt idx="21">
                  <c:v>-0.2465</c:v>
                </c:pt>
                <c:pt idx="22">
                  <c:v>-0.2001</c:v>
                </c:pt>
                <c:pt idx="23">
                  <c:v>-0.12989999999999999</c:v>
                </c:pt>
                <c:pt idx="24">
                  <c:v>-0.2457</c:v>
                </c:pt>
                <c:pt idx="25">
                  <c:v>-8.8599999999999998E-2</c:v>
                </c:pt>
                <c:pt idx="26">
                  <c:v>-0.186</c:v>
                </c:pt>
                <c:pt idx="27">
                  <c:v>-0.41720000000000002</c:v>
                </c:pt>
                <c:pt idx="28">
                  <c:v>-0.24210000000000001</c:v>
                </c:pt>
                <c:pt idx="29">
                  <c:v>-0.2011</c:v>
                </c:pt>
                <c:pt idx="30">
                  <c:v>-0.1182</c:v>
                </c:pt>
                <c:pt idx="31">
                  <c:v>-0.22839999999999999</c:v>
                </c:pt>
                <c:pt idx="32">
                  <c:v>-0.1014</c:v>
                </c:pt>
                <c:pt idx="33">
                  <c:v>-0.1012</c:v>
                </c:pt>
                <c:pt idx="34">
                  <c:v>-0.27</c:v>
                </c:pt>
                <c:pt idx="35">
                  <c:v>-0.31069999999999998</c:v>
                </c:pt>
                <c:pt idx="36">
                  <c:v>-0.11360000000000001</c:v>
                </c:pt>
                <c:pt idx="37">
                  <c:v>-0.27600000000000002</c:v>
                </c:pt>
                <c:pt idx="38">
                  <c:v>-0.25159999999999999</c:v>
                </c:pt>
                <c:pt idx="39">
                  <c:v>-0.34200000000000003</c:v>
                </c:pt>
                <c:pt idx="40">
                  <c:v>-0.42520000000000002</c:v>
                </c:pt>
                <c:pt idx="41">
                  <c:v>-0.15160000000000001</c:v>
                </c:pt>
                <c:pt idx="42">
                  <c:v>-0.33289999999999997</c:v>
                </c:pt>
                <c:pt idx="43">
                  <c:v>-0.39810000000000001</c:v>
                </c:pt>
                <c:pt idx="44">
                  <c:v>-0.15329999999999999</c:v>
                </c:pt>
                <c:pt idx="45">
                  <c:v>-0.25569999999999998</c:v>
                </c:pt>
                <c:pt idx="46">
                  <c:v>-0.52559999999999996</c:v>
                </c:pt>
                <c:pt idx="47">
                  <c:v>-0.186</c:v>
                </c:pt>
                <c:pt idx="48">
                  <c:v>-0.12989999999999999</c:v>
                </c:pt>
                <c:pt idx="49">
                  <c:v>-0.65949999999999998</c:v>
                </c:pt>
                <c:pt idx="50">
                  <c:v>-8.9599999999999999E-2</c:v>
                </c:pt>
                <c:pt idx="51">
                  <c:v>-0.2908</c:v>
                </c:pt>
                <c:pt idx="52">
                  <c:v>-0.69220000000000004</c:v>
                </c:pt>
                <c:pt idx="53">
                  <c:v>-6.3E-2</c:v>
                </c:pt>
                <c:pt idx="54">
                  <c:v>-0.2001</c:v>
                </c:pt>
                <c:pt idx="55">
                  <c:v>-4.8099999999999997E-2</c:v>
                </c:pt>
                <c:pt idx="56">
                  <c:v>-0.73370000000000002</c:v>
                </c:pt>
                <c:pt idx="57">
                  <c:v>-0.70250000000000001</c:v>
                </c:pt>
                <c:pt idx="58">
                  <c:v>-4.3200000000000002E-2</c:v>
                </c:pt>
                <c:pt idx="59">
                  <c:v>-4.58E-2</c:v>
                </c:pt>
                <c:pt idx="60">
                  <c:v>-0.29970000000000002</c:v>
                </c:pt>
                <c:pt idx="61">
                  <c:v>-0.25069999999999998</c:v>
                </c:pt>
                <c:pt idx="62">
                  <c:v>-0.27650000000000002</c:v>
                </c:pt>
                <c:pt idx="63">
                  <c:v>-0.25890000000000002</c:v>
                </c:pt>
                <c:pt idx="64">
                  <c:v>-0.39639999999999997</c:v>
                </c:pt>
                <c:pt idx="65">
                  <c:v>-0.2908</c:v>
                </c:pt>
                <c:pt idx="66">
                  <c:v>-0.46579999999999999</c:v>
                </c:pt>
                <c:pt idx="67">
                  <c:v>-0.15329999999999999</c:v>
                </c:pt>
                <c:pt idx="68">
                  <c:v>-0.15160000000000001</c:v>
                </c:pt>
                <c:pt idx="69">
                  <c:v>-0.49680000000000002</c:v>
                </c:pt>
                <c:pt idx="70">
                  <c:v>-0.57620000000000005</c:v>
                </c:pt>
                <c:pt idx="71">
                  <c:v>-0.25159999999999999</c:v>
                </c:pt>
                <c:pt idx="72">
                  <c:v>-0.27600000000000002</c:v>
                </c:pt>
                <c:pt idx="73">
                  <c:v>-0.60270000000000001</c:v>
                </c:pt>
                <c:pt idx="74">
                  <c:v>-0.34200000000000003</c:v>
                </c:pt>
                <c:pt idx="75">
                  <c:v>-0.2404</c:v>
                </c:pt>
                <c:pt idx="76">
                  <c:v>-0.27</c:v>
                </c:pt>
                <c:pt idx="77">
                  <c:v>-0.1353</c:v>
                </c:pt>
                <c:pt idx="78">
                  <c:v>-0.1182</c:v>
                </c:pt>
                <c:pt idx="79">
                  <c:v>-0.74370000000000003</c:v>
                </c:pt>
                <c:pt idx="80">
                  <c:v>-0.74590000000000001</c:v>
                </c:pt>
                <c:pt idx="81">
                  <c:v>-0.78659999999999997</c:v>
                </c:pt>
                <c:pt idx="82">
                  <c:v>-0.70250000000000001</c:v>
                </c:pt>
                <c:pt idx="83">
                  <c:v>-0.73140000000000005</c:v>
                </c:pt>
                <c:pt idx="84">
                  <c:v>-0.87429999999999997</c:v>
                </c:pt>
                <c:pt idx="85">
                  <c:v>-0.22839999999999999</c:v>
                </c:pt>
                <c:pt idx="86">
                  <c:v>-0.72419999999999995</c:v>
                </c:pt>
                <c:pt idx="87">
                  <c:v>-0.82399999999999995</c:v>
                </c:pt>
                <c:pt idx="88">
                  <c:v>-0.92589999999999995</c:v>
                </c:pt>
                <c:pt idx="89">
                  <c:v>-0.77690000000000003</c:v>
                </c:pt>
              </c:numCache>
            </c:numRef>
          </c:xVal>
          <c:yVal>
            <c:numRef>
              <c:f>'eigenvalues-drdv'!$AF$82:$AF$171</c:f>
              <c:numCache>
                <c:formatCode>General</c:formatCode>
                <c:ptCount val="90"/>
                <c:pt idx="0">
                  <c:v>1.0439000000000001</c:v>
                </c:pt>
                <c:pt idx="1">
                  <c:v>1.0779000000000001</c:v>
                </c:pt>
                <c:pt idx="2">
                  <c:v>1.0752999999999999</c:v>
                </c:pt>
                <c:pt idx="3">
                  <c:v>1.1191</c:v>
                </c:pt>
                <c:pt idx="4">
                  <c:v>1.0182</c:v>
                </c:pt>
                <c:pt idx="5">
                  <c:v>1.0256000000000001</c:v>
                </c:pt>
                <c:pt idx="6">
                  <c:v>1.1597</c:v>
                </c:pt>
                <c:pt idx="7">
                  <c:v>0.99109999999999998</c:v>
                </c:pt>
                <c:pt idx="8">
                  <c:v>1.1227</c:v>
                </c:pt>
                <c:pt idx="9">
                  <c:v>1.1962999999999999</c:v>
                </c:pt>
                <c:pt idx="10">
                  <c:v>0.87549999999999994</c:v>
                </c:pt>
                <c:pt idx="11">
                  <c:v>0.94469999999999998</c:v>
                </c:pt>
                <c:pt idx="12">
                  <c:v>0.97209999999999996</c:v>
                </c:pt>
                <c:pt idx="13">
                  <c:v>1.2303999999999999</c:v>
                </c:pt>
                <c:pt idx="14">
                  <c:v>0.87890000000000001</c:v>
                </c:pt>
                <c:pt idx="15">
                  <c:v>1.2645</c:v>
                </c:pt>
                <c:pt idx="16">
                  <c:v>1.2996000000000001</c:v>
                </c:pt>
                <c:pt idx="17">
                  <c:v>0.80289999999999995</c:v>
                </c:pt>
                <c:pt idx="18">
                  <c:v>0.89600000000000002</c:v>
                </c:pt>
                <c:pt idx="19">
                  <c:v>1.1319999999999999</c:v>
                </c:pt>
                <c:pt idx="20">
                  <c:v>1.3360000000000001</c:v>
                </c:pt>
                <c:pt idx="21">
                  <c:v>0.72140000000000004</c:v>
                </c:pt>
                <c:pt idx="22">
                  <c:v>1.3193999999999999</c:v>
                </c:pt>
                <c:pt idx="23">
                  <c:v>1.3781000000000001</c:v>
                </c:pt>
                <c:pt idx="24">
                  <c:v>0.63439999999999996</c:v>
                </c:pt>
                <c:pt idx="25">
                  <c:v>0.55989999999999995</c:v>
                </c:pt>
                <c:pt idx="26">
                  <c:v>1.4340999999999999</c:v>
                </c:pt>
                <c:pt idx="27">
                  <c:v>0.74990000000000001</c:v>
                </c:pt>
                <c:pt idx="28">
                  <c:v>0.53969999999999996</c:v>
                </c:pt>
                <c:pt idx="29">
                  <c:v>0.49359999999999998</c:v>
                </c:pt>
                <c:pt idx="30">
                  <c:v>2.1690999999999998</c:v>
                </c:pt>
                <c:pt idx="31">
                  <c:v>2.0047000000000001</c:v>
                </c:pt>
                <c:pt idx="32">
                  <c:v>1.7839</c:v>
                </c:pt>
                <c:pt idx="33">
                  <c:v>1.6442000000000001</c:v>
                </c:pt>
                <c:pt idx="34">
                  <c:v>2.2770999999999999</c:v>
                </c:pt>
                <c:pt idx="35">
                  <c:v>1.7165999999999999</c:v>
                </c:pt>
                <c:pt idx="36">
                  <c:v>1.5644</c:v>
                </c:pt>
                <c:pt idx="37">
                  <c:v>2.4083999999999999</c:v>
                </c:pt>
                <c:pt idx="38">
                  <c:v>2.4346000000000001</c:v>
                </c:pt>
                <c:pt idx="39">
                  <c:v>2.3900999999999999</c:v>
                </c:pt>
                <c:pt idx="40">
                  <c:v>1.7015</c:v>
                </c:pt>
                <c:pt idx="41">
                  <c:v>2.4980000000000002</c:v>
                </c:pt>
                <c:pt idx="42">
                  <c:v>1.5801000000000001</c:v>
                </c:pt>
                <c:pt idx="43">
                  <c:v>1.635</c:v>
                </c:pt>
                <c:pt idx="44">
                  <c:v>2.5301</c:v>
                </c:pt>
                <c:pt idx="45">
                  <c:v>1.5065999999999999</c:v>
                </c:pt>
                <c:pt idx="46">
                  <c:v>1.7421</c:v>
                </c:pt>
                <c:pt idx="47">
                  <c:v>1.4340999999999999</c:v>
                </c:pt>
                <c:pt idx="48">
                  <c:v>1.3781000000000001</c:v>
                </c:pt>
                <c:pt idx="49">
                  <c:v>1.9371</c:v>
                </c:pt>
                <c:pt idx="50">
                  <c:v>1.3360000000000001</c:v>
                </c:pt>
                <c:pt idx="51">
                  <c:v>2.6269999999999998</c:v>
                </c:pt>
                <c:pt idx="52">
                  <c:v>2.0137</c:v>
                </c:pt>
                <c:pt idx="53">
                  <c:v>1.2996000000000001</c:v>
                </c:pt>
                <c:pt idx="54">
                  <c:v>1.3193999999999999</c:v>
                </c:pt>
                <c:pt idx="55">
                  <c:v>1.2645</c:v>
                </c:pt>
                <c:pt idx="56">
                  <c:v>1.885</c:v>
                </c:pt>
                <c:pt idx="57">
                  <c:v>2.2866</c:v>
                </c:pt>
                <c:pt idx="58">
                  <c:v>1.2303999999999999</c:v>
                </c:pt>
                <c:pt idx="59">
                  <c:v>1.1962999999999999</c:v>
                </c:pt>
                <c:pt idx="60">
                  <c:v>2.9192999999999998</c:v>
                </c:pt>
                <c:pt idx="61">
                  <c:v>3.1892</c:v>
                </c:pt>
                <c:pt idx="62">
                  <c:v>2.8378000000000001</c:v>
                </c:pt>
                <c:pt idx="63">
                  <c:v>3.2763</c:v>
                </c:pt>
                <c:pt idx="64">
                  <c:v>3.0529000000000002</c:v>
                </c:pt>
                <c:pt idx="65">
                  <c:v>2.6269999999999998</c:v>
                </c:pt>
                <c:pt idx="66">
                  <c:v>3.1276999999999999</c:v>
                </c:pt>
                <c:pt idx="67">
                  <c:v>2.5301</c:v>
                </c:pt>
                <c:pt idx="68">
                  <c:v>2.4980000000000002</c:v>
                </c:pt>
                <c:pt idx="69">
                  <c:v>3.2069000000000001</c:v>
                </c:pt>
                <c:pt idx="70">
                  <c:v>3.1735000000000002</c:v>
                </c:pt>
                <c:pt idx="71">
                  <c:v>2.4346000000000001</c:v>
                </c:pt>
                <c:pt idx="72">
                  <c:v>2.4083999999999999</c:v>
                </c:pt>
                <c:pt idx="73">
                  <c:v>3.3235000000000001</c:v>
                </c:pt>
                <c:pt idx="74">
                  <c:v>2.3900999999999999</c:v>
                </c:pt>
                <c:pt idx="75">
                  <c:v>3.7183000000000002</c:v>
                </c:pt>
                <c:pt idx="76">
                  <c:v>2.2770999999999999</c:v>
                </c:pt>
                <c:pt idx="77">
                  <c:v>3.7951000000000001</c:v>
                </c:pt>
                <c:pt idx="78">
                  <c:v>2.1690999999999998</c:v>
                </c:pt>
                <c:pt idx="79">
                  <c:v>3.44</c:v>
                </c:pt>
                <c:pt idx="80">
                  <c:v>3.4971000000000001</c:v>
                </c:pt>
                <c:pt idx="81">
                  <c:v>3.5640000000000001</c:v>
                </c:pt>
                <c:pt idx="82">
                  <c:v>2.2866</c:v>
                </c:pt>
                <c:pt idx="83">
                  <c:v>3.7113</c:v>
                </c:pt>
                <c:pt idx="84">
                  <c:v>2.4733000000000001</c:v>
                </c:pt>
                <c:pt idx="85">
                  <c:v>2.0047000000000001</c:v>
                </c:pt>
                <c:pt idx="86">
                  <c:v>3.7223999999999999</c:v>
                </c:pt>
                <c:pt idx="87">
                  <c:v>2.3906999999999998</c:v>
                </c:pt>
                <c:pt idx="88">
                  <c:v>2.5573000000000001</c:v>
                </c:pt>
                <c:pt idx="89">
                  <c:v>2.3157999999999999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885-4426-A968-AA9AD51D40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5984208"/>
        <c:axId val="206598584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'eigenvalues-drdv'!$AT$90</c15:sqref>
                        </c15:formulaRef>
                      </c:ext>
                    </c:extLst>
                    <c:strCache>
                      <c:ptCount val="1"/>
                      <c:pt idx="0">
                        <c:v>NutsCFD-init with flow solution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21"/>
                  <c:spPr>
                    <a:noFill/>
                    <a:ln w="222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'eigenvalues-drdv'!$AU$90:$AU$99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-0.1096667003</c:v>
                      </c:pt>
                      <c:pt idx="1">
                        <c:v>-9.3770006234000003E-2</c:v>
                      </c:pt>
                      <c:pt idx="2">
                        <c:v>-0.10586598463999999</c:v>
                      </c:pt>
                      <c:pt idx="3">
                        <c:v>-7.4669620793000005E-2</c:v>
                      </c:pt>
                      <c:pt idx="4">
                        <c:v>-0.14692089693999999</c:v>
                      </c:pt>
                      <c:pt idx="5">
                        <c:v>-0.15278372308999999</c:v>
                      </c:pt>
                      <c:pt idx="6">
                        <c:v>-5.5253695839E-2</c:v>
                      </c:pt>
                      <c:pt idx="7">
                        <c:v>-0.18639559177000001</c:v>
                      </c:pt>
                      <c:pt idx="8">
                        <c:v>-0.14436802426000001</c:v>
                      </c:pt>
                      <c:pt idx="9">
                        <c:v>-4.5755855085999997E-2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'eigenvalues-drdv'!$AV$90:$AV$99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1.0438875433000001</c:v>
                      </c:pt>
                      <c:pt idx="1">
                        <c:v>1.0779421337999999</c:v>
                      </c:pt>
                      <c:pt idx="2">
                        <c:v>1.0753363714999999</c:v>
                      </c:pt>
                      <c:pt idx="3">
                        <c:v>1.1191270347</c:v>
                      </c:pt>
                      <c:pt idx="4">
                        <c:v>1.0182304737000001</c:v>
                      </c:pt>
                      <c:pt idx="5">
                        <c:v>1.0256154835</c:v>
                      </c:pt>
                      <c:pt idx="6">
                        <c:v>1.1596525984999999</c:v>
                      </c:pt>
                      <c:pt idx="7">
                        <c:v>0.99114406730000004</c:v>
                      </c:pt>
                      <c:pt idx="8">
                        <c:v>1.1227009008</c:v>
                      </c:pt>
                      <c:pt idx="9">
                        <c:v>1.1963200635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B885-4426-A968-AA9AD51D409E}"/>
                  </c:ext>
                </c:extLst>
              </c15:ser>
            </c15:filteredScatterSeries>
            <c15:filteredScatterSeries>
              <c15:ser>
                <c:idx val="1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'eigenvalues-drdv'!$AT$102</c15:sqref>
                        </c15:formulaRef>
                      </c:ext>
                    </c:extLst>
                    <c:strCache>
                      <c:ptCount val="1"/>
                      <c:pt idx="0">
                        <c:v>NutsCFD-init with unit vector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11"/>
                  <c:spPr>
                    <a:noFill/>
                    <a:ln w="31750">
                      <a:solidFill>
                        <a:srgbClr val="00B050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'eigenvalues-drdv'!$AU$102:$AU$111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-1.963133752E-2</c:v>
                      </c:pt>
                      <c:pt idx="1">
                        <c:v>-7.8286164498999992E-3</c:v>
                      </c:pt>
                      <c:pt idx="2">
                        <c:v>-9.5875990938999997E-2</c:v>
                      </c:pt>
                      <c:pt idx="3">
                        <c:v>-0.11632263119</c:v>
                      </c:pt>
                      <c:pt idx="4">
                        <c:v>-8.9273821857999994E-2</c:v>
                      </c:pt>
                      <c:pt idx="5">
                        <c:v>-0.14621372428000001</c:v>
                      </c:pt>
                      <c:pt idx="6">
                        <c:v>-6.0677996895000003E-2</c:v>
                      </c:pt>
                      <c:pt idx="7">
                        <c:v>-0.13445175100000001</c:v>
                      </c:pt>
                      <c:pt idx="8">
                        <c:v>-0.18688526664999999</c:v>
                      </c:pt>
                      <c:pt idx="9">
                        <c:v>-0.19659396503000001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'eigenvalues-drdv'!$AV$102:$AV$111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0.99854835060000002</c:v>
                      </c:pt>
                      <c:pt idx="1">
                        <c:v>1.0224748960000001</c:v>
                      </c:pt>
                      <c:pt idx="2">
                        <c:v>1.0811892637</c:v>
                      </c:pt>
                      <c:pt idx="3">
                        <c:v>1.0600824554999999</c:v>
                      </c:pt>
                      <c:pt idx="4">
                        <c:v>1.1303180908999999</c:v>
                      </c:pt>
                      <c:pt idx="5">
                        <c:v>1.0178280946</c:v>
                      </c:pt>
                      <c:pt idx="6">
                        <c:v>1.1777340236</c:v>
                      </c:pt>
                      <c:pt idx="7">
                        <c:v>1.1126384325000001</c:v>
                      </c:pt>
                      <c:pt idx="8">
                        <c:v>0.99407363778000002</c:v>
                      </c:pt>
                      <c:pt idx="9">
                        <c:v>1.0704830163000001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B885-4426-A968-AA9AD51D409E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'eigenvalues-drdv'!$AT$89</c15:sqref>
                        </c15:formulaRef>
                      </c:ext>
                    </c:extLst>
                    <c:strCache>
                      <c:ptCount val="1"/>
                      <c:pt idx="0">
                        <c:v>NutsCFD-init with residual vector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'eigenvalues-drdv'!$AU$90:$AU$99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-0.1096667003</c:v>
                      </c:pt>
                      <c:pt idx="1">
                        <c:v>-9.3770006234000003E-2</c:v>
                      </c:pt>
                      <c:pt idx="2">
                        <c:v>-0.10586598463999999</c:v>
                      </c:pt>
                      <c:pt idx="3">
                        <c:v>-7.4669620793000005E-2</c:v>
                      </c:pt>
                      <c:pt idx="4">
                        <c:v>-0.14692089693999999</c:v>
                      </c:pt>
                      <c:pt idx="5">
                        <c:v>-0.15278372308999999</c:v>
                      </c:pt>
                      <c:pt idx="6">
                        <c:v>-5.5253695839E-2</c:v>
                      </c:pt>
                      <c:pt idx="7">
                        <c:v>-0.18639559177000001</c:v>
                      </c:pt>
                      <c:pt idx="8">
                        <c:v>-0.14436802426000001</c:v>
                      </c:pt>
                      <c:pt idx="9">
                        <c:v>-4.5755855085999997E-2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'eigenvalues-drdv'!$AV$90:$AV$99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1.0438875433000001</c:v>
                      </c:pt>
                      <c:pt idx="1">
                        <c:v>1.0779421337999999</c:v>
                      </c:pt>
                      <c:pt idx="2">
                        <c:v>1.0753363714999999</c:v>
                      </c:pt>
                      <c:pt idx="3">
                        <c:v>1.1191270347</c:v>
                      </c:pt>
                      <c:pt idx="4">
                        <c:v>1.0182304737000001</c:v>
                      </c:pt>
                      <c:pt idx="5">
                        <c:v>1.0256154835</c:v>
                      </c:pt>
                      <c:pt idx="6">
                        <c:v>1.1596525984999999</c:v>
                      </c:pt>
                      <c:pt idx="7">
                        <c:v>0.99114406730000004</c:v>
                      </c:pt>
                      <c:pt idx="8">
                        <c:v>1.1227009008</c:v>
                      </c:pt>
                      <c:pt idx="9">
                        <c:v>1.1963200635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885-4426-A968-AA9AD51D409E}"/>
                  </c:ext>
                </c:extLst>
              </c15:ser>
            </c15:filteredScatterSeries>
          </c:ext>
        </c:extLst>
      </c:scatterChart>
      <c:valAx>
        <c:axId val="2065984208"/>
        <c:scaling>
          <c:orientation val="minMax"/>
          <c:max val="0"/>
          <c:min val="-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5840"/>
        <c:crosses val="autoZero"/>
        <c:crossBetween val="midCat"/>
        <c:majorUnit val="0.2"/>
      </c:valAx>
      <c:valAx>
        <c:axId val="2065985840"/>
        <c:scaling>
          <c:orientation val="minMax"/>
          <c:max val="1.5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4208"/>
        <c:crossesAt val="-1"/>
        <c:crossBetween val="midCat"/>
        <c:majorUnit val="0.5"/>
      </c:valAx>
      <c:spPr>
        <a:noFill/>
        <a:ln w="12700">
          <a:solidFill>
            <a:srgbClr val="FF0000"/>
          </a:solidFill>
        </a:ln>
        <a:effectLst/>
      </c:spPr>
    </c:plotArea>
    <c:legend>
      <c:legendPos val="l"/>
      <c:layout>
        <c:manualLayout>
          <c:xMode val="edge"/>
          <c:yMode val="edge"/>
          <c:x val="0.13799259259259258"/>
          <c:y val="0.75666180555555551"/>
          <c:w val="0.38550638888888888"/>
          <c:h val="6.0066785703783578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1638888888889"/>
          <c:y val="2.5040985261457701E-2"/>
          <c:w val="0.7977280555555557"/>
          <c:h val="0.79843527777777779"/>
        </c:manualLayout>
      </c:layout>
      <c:scatterChart>
        <c:scatterStyle val="lineMarker"/>
        <c:varyColors val="0"/>
        <c:ser>
          <c:idx val="0"/>
          <c:order val="0"/>
          <c:tx>
            <c:strRef>
              <c:f>'eigenvalues-drdv'!$AU$80</c:f>
              <c:strCache>
                <c:ptCount val="1"/>
                <c:pt idx="0">
                  <c:v>Matlab eigs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FF0000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'eigenvalues-drdv'!$AE$82:$AE$171</c:f>
              <c:numCache>
                <c:formatCode>General</c:formatCode>
                <c:ptCount val="90"/>
                <c:pt idx="0">
                  <c:v>-0.10970000000000001</c:v>
                </c:pt>
                <c:pt idx="1">
                  <c:v>-9.3799999999999994E-2</c:v>
                </c:pt>
                <c:pt idx="2">
                  <c:v>-0.10589999999999999</c:v>
                </c:pt>
                <c:pt idx="3">
                  <c:v>-7.4700000000000003E-2</c:v>
                </c:pt>
                <c:pt idx="4">
                  <c:v>-0.1469</c:v>
                </c:pt>
                <c:pt idx="5">
                  <c:v>-0.15279999999999999</c:v>
                </c:pt>
                <c:pt idx="6">
                  <c:v>-5.5300000000000002E-2</c:v>
                </c:pt>
                <c:pt idx="7">
                  <c:v>-0.18640000000000001</c:v>
                </c:pt>
                <c:pt idx="8">
                  <c:v>-0.1444</c:v>
                </c:pt>
                <c:pt idx="9">
                  <c:v>-4.58E-2</c:v>
                </c:pt>
                <c:pt idx="10">
                  <c:v>-0.1671</c:v>
                </c:pt>
                <c:pt idx="11">
                  <c:v>-0.215</c:v>
                </c:pt>
                <c:pt idx="12">
                  <c:v>-0.22109999999999999</c:v>
                </c:pt>
                <c:pt idx="13">
                  <c:v>-4.3200000000000002E-2</c:v>
                </c:pt>
                <c:pt idx="14">
                  <c:v>-0.2326</c:v>
                </c:pt>
                <c:pt idx="15">
                  <c:v>-4.8099999999999997E-2</c:v>
                </c:pt>
                <c:pt idx="16">
                  <c:v>-6.3E-2</c:v>
                </c:pt>
                <c:pt idx="17">
                  <c:v>-0.24249999999999999</c:v>
                </c:pt>
                <c:pt idx="18">
                  <c:v>-0.30719999999999997</c:v>
                </c:pt>
                <c:pt idx="19">
                  <c:v>-0.32050000000000001</c:v>
                </c:pt>
                <c:pt idx="20">
                  <c:v>-8.9599999999999999E-2</c:v>
                </c:pt>
                <c:pt idx="21">
                  <c:v>-0.2465</c:v>
                </c:pt>
                <c:pt idx="22">
                  <c:v>-0.2001</c:v>
                </c:pt>
                <c:pt idx="23">
                  <c:v>-0.12989999999999999</c:v>
                </c:pt>
                <c:pt idx="24">
                  <c:v>-0.2457</c:v>
                </c:pt>
                <c:pt idx="25">
                  <c:v>-8.8599999999999998E-2</c:v>
                </c:pt>
                <c:pt idx="26">
                  <c:v>-0.186</c:v>
                </c:pt>
                <c:pt idx="27">
                  <c:v>-0.41720000000000002</c:v>
                </c:pt>
                <c:pt idx="28">
                  <c:v>-0.24210000000000001</c:v>
                </c:pt>
                <c:pt idx="29">
                  <c:v>-0.2011</c:v>
                </c:pt>
                <c:pt idx="30">
                  <c:v>-0.1182</c:v>
                </c:pt>
                <c:pt idx="31">
                  <c:v>-0.22839999999999999</c:v>
                </c:pt>
                <c:pt idx="32">
                  <c:v>-0.1014</c:v>
                </c:pt>
                <c:pt idx="33">
                  <c:v>-0.1012</c:v>
                </c:pt>
                <c:pt idx="34">
                  <c:v>-0.27</c:v>
                </c:pt>
                <c:pt idx="35">
                  <c:v>-0.31069999999999998</c:v>
                </c:pt>
                <c:pt idx="36">
                  <c:v>-0.11360000000000001</c:v>
                </c:pt>
                <c:pt idx="37">
                  <c:v>-0.27600000000000002</c:v>
                </c:pt>
                <c:pt idx="38">
                  <c:v>-0.25159999999999999</c:v>
                </c:pt>
                <c:pt idx="39">
                  <c:v>-0.34200000000000003</c:v>
                </c:pt>
                <c:pt idx="40">
                  <c:v>-0.42520000000000002</c:v>
                </c:pt>
                <c:pt idx="41">
                  <c:v>-0.15160000000000001</c:v>
                </c:pt>
                <c:pt idx="42">
                  <c:v>-0.33289999999999997</c:v>
                </c:pt>
                <c:pt idx="43">
                  <c:v>-0.39810000000000001</c:v>
                </c:pt>
                <c:pt idx="44">
                  <c:v>-0.15329999999999999</c:v>
                </c:pt>
                <c:pt idx="45">
                  <c:v>-0.25569999999999998</c:v>
                </c:pt>
                <c:pt idx="46">
                  <c:v>-0.52559999999999996</c:v>
                </c:pt>
                <c:pt idx="47">
                  <c:v>-0.186</c:v>
                </c:pt>
                <c:pt idx="48">
                  <c:v>-0.12989999999999999</c:v>
                </c:pt>
                <c:pt idx="49">
                  <c:v>-0.65949999999999998</c:v>
                </c:pt>
                <c:pt idx="50">
                  <c:v>-8.9599999999999999E-2</c:v>
                </c:pt>
                <c:pt idx="51">
                  <c:v>-0.2908</c:v>
                </c:pt>
                <c:pt idx="52">
                  <c:v>-0.69220000000000004</c:v>
                </c:pt>
                <c:pt idx="53">
                  <c:v>-6.3E-2</c:v>
                </c:pt>
                <c:pt idx="54">
                  <c:v>-0.2001</c:v>
                </c:pt>
                <c:pt idx="55">
                  <c:v>-4.8099999999999997E-2</c:v>
                </c:pt>
                <c:pt idx="56">
                  <c:v>-0.73370000000000002</c:v>
                </c:pt>
                <c:pt idx="57">
                  <c:v>-0.70250000000000001</c:v>
                </c:pt>
                <c:pt idx="58">
                  <c:v>-4.3200000000000002E-2</c:v>
                </c:pt>
                <c:pt idx="59">
                  <c:v>-4.58E-2</c:v>
                </c:pt>
                <c:pt idx="60">
                  <c:v>-0.29970000000000002</c:v>
                </c:pt>
                <c:pt idx="61">
                  <c:v>-0.25069999999999998</c:v>
                </c:pt>
                <c:pt idx="62">
                  <c:v>-0.27650000000000002</c:v>
                </c:pt>
                <c:pt idx="63">
                  <c:v>-0.25890000000000002</c:v>
                </c:pt>
                <c:pt idx="64">
                  <c:v>-0.39639999999999997</c:v>
                </c:pt>
                <c:pt idx="65">
                  <c:v>-0.2908</c:v>
                </c:pt>
                <c:pt idx="66">
                  <c:v>-0.46579999999999999</c:v>
                </c:pt>
                <c:pt idx="67">
                  <c:v>-0.15329999999999999</c:v>
                </c:pt>
                <c:pt idx="68">
                  <c:v>-0.15160000000000001</c:v>
                </c:pt>
                <c:pt idx="69">
                  <c:v>-0.49680000000000002</c:v>
                </c:pt>
                <c:pt idx="70">
                  <c:v>-0.57620000000000005</c:v>
                </c:pt>
                <c:pt idx="71">
                  <c:v>-0.25159999999999999</c:v>
                </c:pt>
                <c:pt idx="72">
                  <c:v>-0.27600000000000002</c:v>
                </c:pt>
                <c:pt idx="73">
                  <c:v>-0.60270000000000001</c:v>
                </c:pt>
                <c:pt idx="74">
                  <c:v>-0.34200000000000003</c:v>
                </c:pt>
                <c:pt idx="75">
                  <c:v>-0.2404</c:v>
                </c:pt>
                <c:pt idx="76">
                  <c:v>-0.27</c:v>
                </c:pt>
                <c:pt idx="77">
                  <c:v>-0.1353</c:v>
                </c:pt>
                <c:pt idx="78">
                  <c:v>-0.1182</c:v>
                </c:pt>
                <c:pt idx="79">
                  <c:v>-0.74370000000000003</c:v>
                </c:pt>
                <c:pt idx="80">
                  <c:v>-0.74590000000000001</c:v>
                </c:pt>
                <c:pt idx="81">
                  <c:v>-0.78659999999999997</c:v>
                </c:pt>
                <c:pt idx="82">
                  <c:v>-0.70250000000000001</c:v>
                </c:pt>
                <c:pt idx="83">
                  <c:v>-0.73140000000000005</c:v>
                </c:pt>
                <c:pt idx="84">
                  <c:v>-0.87429999999999997</c:v>
                </c:pt>
                <c:pt idx="85">
                  <c:v>-0.22839999999999999</c:v>
                </c:pt>
                <c:pt idx="86">
                  <c:v>-0.72419999999999995</c:v>
                </c:pt>
                <c:pt idx="87">
                  <c:v>-0.82399999999999995</c:v>
                </c:pt>
                <c:pt idx="88">
                  <c:v>-0.92589999999999995</c:v>
                </c:pt>
                <c:pt idx="89">
                  <c:v>-0.77690000000000003</c:v>
                </c:pt>
              </c:numCache>
            </c:numRef>
          </c:xVal>
          <c:yVal>
            <c:numRef>
              <c:f>'eigenvalues-drdv'!$AF$82:$AF$171</c:f>
              <c:numCache>
                <c:formatCode>General</c:formatCode>
                <c:ptCount val="90"/>
                <c:pt idx="0">
                  <c:v>1.0439000000000001</c:v>
                </c:pt>
                <c:pt idx="1">
                  <c:v>1.0779000000000001</c:v>
                </c:pt>
                <c:pt idx="2">
                  <c:v>1.0752999999999999</c:v>
                </c:pt>
                <c:pt idx="3">
                  <c:v>1.1191</c:v>
                </c:pt>
                <c:pt idx="4">
                  <c:v>1.0182</c:v>
                </c:pt>
                <c:pt idx="5">
                  <c:v>1.0256000000000001</c:v>
                </c:pt>
                <c:pt idx="6">
                  <c:v>1.1597</c:v>
                </c:pt>
                <c:pt idx="7">
                  <c:v>0.99109999999999998</c:v>
                </c:pt>
                <c:pt idx="8">
                  <c:v>1.1227</c:v>
                </c:pt>
                <c:pt idx="9">
                  <c:v>1.1962999999999999</c:v>
                </c:pt>
                <c:pt idx="10">
                  <c:v>0.87549999999999994</c:v>
                </c:pt>
                <c:pt idx="11">
                  <c:v>0.94469999999999998</c:v>
                </c:pt>
                <c:pt idx="12">
                  <c:v>0.97209999999999996</c:v>
                </c:pt>
                <c:pt idx="13">
                  <c:v>1.2303999999999999</c:v>
                </c:pt>
                <c:pt idx="14">
                  <c:v>0.87890000000000001</c:v>
                </c:pt>
                <c:pt idx="15">
                  <c:v>1.2645</c:v>
                </c:pt>
                <c:pt idx="16">
                  <c:v>1.2996000000000001</c:v>
                </c:pt>
                <c:pt idx="17">
                  <c:v>0.80289999999999995</c:v>
                </c:pt>
                <c:pt idx="18">
                  <c:v>0.89600000000000002</c:v>
                </c:pt>
                <c:pt idx="19">
                  <c:v>1.1319999999999999</c:v>
                </c:pt>
                <c:pt idx="20">
                  <c:v>1.3360000000000001</c:v>
                </c:pt>
                <c:pt idx="21">
                  <c:v>0.72140000000000004</c:v>
                </c:pt>
                <c:pt idx="22">
                  <c:v>1.3193999999999999</c:v>
                </c:pt>
                <c:pt idx="23">
                  <c:v>1.3781000000000001</c:v>
                </c:pt>
                <c:pt idx="24">
                  <c:v>0.63439999999999996</c:v>
                </c:pt>
                <c:pt idx="25">
                  <c:v>0.55989999999999995</c:v>
                </c:pt>
                <c:pt idx="26">
                  <c:v>1.4340999999999999</c:v>
                </c:pt>
                <c:pt idx="27">
                  <c:v>0.74990000000000001</c:v>
                </c:pt>
                <c:pt idx="28">
                  <c:v>0.53969999999999996</c:v>
                </c:pt>
                <c:pt idx="29">
                  <c:v>0.49359999999999998</c:v>
                </c:pt>
                <c:pt idx="30">
                  <c:v>2.1690999999999998</c:v>
                </c:pt>
                <c:pt idx="31">
                  <c:v>2.0047000000000001</c:v>
                </c:pt>
                <c:pt idx="32">
                  <c:v>1.7839</c:v>
                </c:pt>
                <c:pt idx="33">
                  <c:v>1.6442000000000001</c:v>
                </c:pt>
                <c:pt idx="34">
                  <c:v>2.2770999999999999</c:v>
                </c:pt>
                <c:pt idx="35">
                  <c:v>1.7165999999999999</c:v>
                </c:pt>
                <c:pt idx="36">
                  <c:v>1.5644</c:v>
                </c:pt>
                <c:pt idx="37">
                  <c:v>2.4083999999999999</c:v>
                </c:pt>
                <c:pt idx="38">
                  <c:v>2.4346000000000001</c:v>
                </c:pt>
                <c:pt idx="39">
                  <c:v>2.3900999999999999</c:v>
                </c:pt>
                <c:pt idx="40">
                  <c:v>1.7015</c:v>
                </c:pt>
                <c:pt idx="41">
                  <c:v>2.4980000000000002</c:v>
                </c:pt>
                <c:pt idx="42">
                  <c:v>1.5801000000000001</c:v>
                </c:pt>
                <c:pt idx="43">
                  <c:v>1.635</c:v>
                </c:pt>
                <c:pt idx="44">
                  <c:v>2.5301</c:v>
                </c:pt>
                <c:pt idx="45">
                  <c:v>1.5065999999999999</c:v>
                </c:pt>
                <c:pt idx="46">
                  <c:v>1.7421</c:v>
                </c:pt>
                <c:pt idx="47">
                  <c:v>1.4340999999999999</c:v>
                </c:pt>
                <c:pt idx="48">
                  <c:v>1.3781000000000001</c:v>
                </c:pt>
                <c:pt idx="49">
                  <c:v>1.9371</c:v>
                </c:pt>
                <c:pt idx="50">
                  <c:v>1.3360000000000001</c:v>
                </c:pt>
                <c:pt idx="51">
                  <c:v>2.6269999999999998</c:v>
                </c:pt>
                <c:pt idx="52">
                  <c:v>2.0137</c:v>
                </c:pt>
                <c:pt idx="53">
                  <c:v>1.2996000000000001</c:v>
                </c:pt>
                <c:pt idx="54">
                  <c:v>1.3193999999999999</c:v>
                </c:pt>
                <c:pt idx="55">
                  <c:v>1.2645</c:v>
                </c:pt>
                <c:pt idx="56">
                  <c:v>1.885</c:v>
                </c:pt>
                <c:pt idx="57">
                  <c:v>2.2866</c:v>
                </c:pt>
                <c:pt idx="58">
                  <c:v>1.2303999999999999</c:v>
                </c:pt>
                <c:pt idx="59">
                  <c:v>1.1962999999999999</c:v>
                </c:pt>
                <c:pt idx="60">
                  <c:v>2.9192999999999998</c:v>
                </c:pt>
                <c:pt idx="61">
                  <c:v>3.1892</c:v>
                </c:pt>
                <c:pt idx="62">
                  <c:v>2.8378000000000001</c:v>
                </c:pt>
                <c:pt idx="63">
                  <c:v>3.2763</c:v>
                </c:pt>
                <c:pt idx="64">
                  <c:v>3.0529000000000002</c:v>
                </c:pt>
                <c:pt idx="65">
                  <c:v>2.6269999999999998</c:v>
                </c:pt>
                <c:pt idx="66">
                  <c:v>3.1276999999999999</c:v>
                </c:pt>
                <c:pt idx="67">
                  <c:v>2.5301</c:v>
                </c:pt>
                <c:pt idx="68">
                  <c:v>2.4980000000000002</c:v>
                </c:pt>
                <c:pt idx="69">
                  <c:v>3.2069000000000001</c:v>
                </c:pt>
                <c:pt idx="70">
                  <c:v>3.1735000000000002</c:v>
                </c:pt>
                <c:pt idx="71">
                  <c:v>2.4346000000000001</c:v>
                </c:pt>
                <c:pt idx="72">
                  <c:v>2.4083999999999999</c:v>
                </c:pt>
                <c:pt idx="73">
                  <c:v>3.3235000000000001</c:v>
                </c:pt>
                <c:pt idx="74">
                  <c:v>2.3900999999999999</c:v>
                </c:pt>
                <c:pt idx="75">
                  <c:v>3.7183000000000002</c:v>
                </c:pt>
                <c:pt idx="76">
                  <c:v>2.2770999999999999</c:v>
                </c:pt>
                <c:pt idx="77">
                  <c:v>3.7951000000000001</c:v>
                </c:pt>
                <c:pt idx="78">
                  <c:v>2.1690999999999998</c:v>
                </c:pt>
                <c:pt idx="79">
                  <c:v>3.44</c:v>
                </c:pt>
                <c:pt idx="80">
                  <c:v>3.4971000000000001</c:v>
                </c:pt>
                <c:pt idx="81">
                  <c:v>3.5640000000000001</c:v>
                </c:pt>
                <c:pt idx="82">
                  <c:v>2.2866</c:v>
                </c:pt>
                <c:pt idx="83">
                  <c:v>3.7113</c:v>
                </c:pt>
                <c:pt idx="84">
                  <c:v>2.4733000000000001</c:v>
                </c:pt>
                <c:pt idx="85">
                  <c:v>2.0047000000000001</c:v>
                </c:pt>
                <c:pt idx="86">
                  <c:v>3.7223999999999999</c:v>
                </c:pt>
                <c:pt idx="87">
                  <c:v>2.3906999999999998</c:v>
                </c:pt>
                <c:pt idx="88">
                  <c:v>2.5573000000000001</c:v>
                </c:pt>
                <c:pt idx="89">
                  <c:v>2.3157999999999999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6F-4B98-A926-3CF3391B5336}"/>
            </c:ext>
          </c:extLst>
        </c:ser>
        <c:ser>
          <c:idx val="1"/>
          <c:order val="2"/>
          <c:tx>
            <c:strRef>
              <c:f>'eigenvalues-drdv'!$AT$103</c:f>
              <c:strCache>
                <c:ptCount val="1"/>
                <c:pt idx="0">
                  <c:v>NutsCFD-init with random vector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1"/>
            <c:spPr>
              <a:noFill/>
              <a:ln w="31750">
                <a:solidFill>
                  <a:srgbClr val="00B050"/>
                </a:solidFill>
              </a:ln>
              <a:effectLst/>
            </c:spPr>
          </c:marker>
          <c:xVal>
            <c:numRef>
              <c:f>'eigenvalues-drdv'!$AU$102:$AU$111</c:f>
              <c:numCache>
                <c:formatCode>0.00E+00</c:formatCode>
                <c:ptCount val="10"/>
                <c:pt idx="0">
                  <c:v>-1.963133752E-2</c:v>
                </c:pt>
                <c:pt idx="1">
                  <c:v>-7.8286164498999992E-3</c:v>
                </c:pt>
                <c:pt idx="2">
                  <c:v>-9.5875990938999997E-2</c:v>
                </c:pt>
                <c:pt idx="3">
                  <c:v>-0.11632263119</c:v>
                </c:pt>
                <c:pt idx="4">
                  <c:v>-8.9273821857999994E-2</c:v>
                </c:pt>
                <c:pt idx="5">
                  <c:v>-0.14621372428000001</c:v>
                </c:pt>
                <c:pt idx="6">
                  <c:v>-6.0677996895000003E-2</c:v>
                </c:pt>
                <c:pt idx="7">
                  <c:v>-0.13445175100000001</c:v>
                </c:pt>
                <c:pt idx="8">
                  <c:v>-0.18688526664999999</c:v>
                </c:pt>
                <c:pt idx="9">
                  <c:v>-0.19659396503000001</c:v>
                </c:pt>
              </c:numCache>
              <c:extLst xmlns:c15="http://schemas.microsoft.com/office/drawing/2012/chart"/>
            </c:numRef>
          </c:xVal>
          <c:yVal>
            <c:numRef>
              <c:f>'eigenvalues-drdv'!$AV$102:$AV$111</c:f>
              <c:numCache>
                <c:formatCode>0.00E+00</c:formatCode>
                <c:ptCount val="10"/>
                <c:pt idx="0">
                  <c:v>0.99854835060000002</c:v>
                </c:pt>
                <c:pt idx="1">
                  <c:v>1.0224748960000001</c:v>
                </c:pt>
                <c:pt idx="2">
                  <c:v>1.0811892637</c:v>
                </c:pt>
                <c:pt idx="3">
                  <c:v>1.0600824554999999</c:v>
                </c:pt>
                <c:pt idx="4">
                  <c:v>1.1303180908999999</c:v>
                </c:pt>
                <c:pt idx="5">
                  <c:v>1.0178280946</c:v>
                </c:pt>
                <c:pt idx="6">
                  <c:v>1.1777340236</c:v>
                </c:pt>
                <c:pt idx="7">
                  <c:v>1.1126384325000001</c:v>
                </c:pt>
                <c:pt idx="8">
                  <c:v>0.99407363778000002</c:v>
                </c:pt>
                <c:pt idx="9">
                  <c:v>1.0704830163000001</c:v>
                </c:pt>
              </c:numCache>
              <c:extLst xmlns:c15="http://schemas.microsoft.com/office/drawing/2012/chart"/>
            </c:numRef>
          </c:yVal>
          <c:smooth val="0"/>
          <c:extLst>
            <c:ext xmlns:c16="http://schemas.microsoft.com/office/drawing/2014/chart" uri="{C3380CC4-5D6E-409C-BE32-E72D297353CC}">
              <c16:uniqueId val="{00000001-FF6F-4B98-A926-3CF3391B5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5984208"/>
        <c:axId val="206598584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'eigenvalues-drdv'!$AT$90</c15:sqref>
                        </c15:formulaRef>
                      </c:ext>
                    </c:extLst>
                    <c:strCache>
                      <c:ptCount val="1"/>
                      <c:pt idx="0">
                        <c:v>NutsCFD-init with flow solution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21"/>
                  <c:spPr>
                    <a:noFill/>
                    <a:ln w="222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'eigenvalues-drdv'!$AU$90:$AU$99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-0.1096667003</c:v>
                      </c:pt>
                      <c:pt idx="1">
                        <c:v>-9.3770006234000003E-2</c:v>
                      </c:pt>
                      <c:pt idx="2">
                        <c:v>-0.10586598463999999</c:v>
                      </c:pt>
                      <c:pt idx="3">
                        <c:v>-7.4669620793000005E-2</c:v>
                      </c:pt>
                      <c:pt idx="4">
                        <c:v>-0.14692089693999999</c:v>
                      </c:pt>
                      <c:pt idx="5">
                        <c:v>-0.15278372308999999</c:v>
                      </c:pt>
                      <c:pt idx="6">
                        <c:v>-5.5253695839E-2</c:v>
                      </c:pt>
                      <c:pt idx="7">
                        <c:v>-0.18639559177000001</c:v>
                      </c:pt>
                      <c:pt idx="8">
                        <c:v>-0.14436802426000001</c:v>
                      </c:pt>
                      <c:pt idx="9">
                        <c:v>-4.5755855085999997E-2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'eigenvalues-drdv'!$AV$90:$AV$99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1.0438875433000001</c:v>
                      </c:pt>
                      <c:pt idx="1">
                        <c:v>1.0779421337999999</c:v>
                      </c:pt>
                      <c:pt idx="2">
                        <c:v>1.0753363714999999</c:v>
                      </c:pt>
                      <c:pt idx="3">
                        <c:v>1.1191270347</c:v>
                      </c:pt>
                      <c:pt idx="4">
                        <c:v>1.0182304737000001</c:v>
                      </c:pt>
                      <c:pt idx="5">
                        <c:v>1.0256154835</c:v>
                      </c:pt>
                      <c:pt idx="6">
                        <c:v>1.1596525984999999</c:v>
                      </c:pt>
                      <c:pt idx="7">
                        <c:v>0.99114406730000004</c:v>
                      </c:pt>
                      <c:pt idx="8">
                        <c:v>1.1227009008</c:v>
                      </c:pt>
                      <c:pt idx="9">
                        <c:v>1.1963200635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FF6F-4B98-A926-3CF3391B5336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'eigenvalues-drdv'!$AT$89</c15:sqref>
                        </c15:formulaRef>
                      </c:ext>
                    </c:extLst>
                    <c:strCache>
                      <c:ptCount val="1"/>
                      <c:pt idx="0">
                        <c:v>NutsCFD-init with residual vector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'eigenvalues-drdv'!$AU$90:$AU$99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-0.1096667003</c:v>
                      </c:pt>
                      <c:pt idx="1">
                        <c:v>-9.3770006234000003E-2</c:v>
                      </c:pt>
                      <c:pt idx="2">
                        <c:v>-0.10586598463999999</c:v>
                      </c:pt>
                      <c:pt idx="3">
                        <c:v>-7.4669620793000005E-2</c:v>
                      </c:pt>
                      <c:pt idx="4">
                        <c:v>-0.14692089693999999</c:v>
                      </c:pt>
                      <c:pt idx="5">
                        <c:v>-0.15278372308999999</c:v>
                      </c:pt>
                      <c:pt idx="6">
                        <c:v>-5.5253695839E-2</c:v>
                      </c:pt>
                      <c:pt idx="7">
                        <c:v>-0.18639559177000001</c:v>
                      </c:pt>
                      <c:pt idx="8">
                        <c:v>-0.14436802426000001</c:v>
                      </c:pt>
                      <c:pt idx="9">
                        <c:v>-4.5755855085999997E-2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'eigenvalues-drdv'!$AV$90:$AV$99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1.0438875433000001</c:v>
                      </c:pt>
                      <c:pt idx="1">
                        <c:v>1.0779421337999999</c:v>
                      </c:pt>
                      <c:pt idx="2">
                        <c:v>1.0753363714999999</c:v>
                      </c:pt>
                      <c:pt idx="3">
                        <c:v>1.1191270347</c:v>
                      </c:pt>
                      <c:pt idx="4">
                        <c:v>1.0182304737000001</c:v>
                      </c:pt>
                      <c:pt idx="5">
                        <c:v>1.0256154835</c:v>
                      </c:pt>
                      <c:pt idx="6">
                        <c:v>1.1596525984999999</c:v>
                      </c:pt>
                      <c:pt idx="7">
                        <c:v>0.99114406730000004</c:v>
                      </c:pt>
                      <c:pt idx="8">
                        <c:v>1.1227009008</c:v>
                      </c:pt>
                      <c:pt idx="9">
                        <c:v>1.1963200635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F6F-4B98-A926-3CF3391B5336}"/>
                  </c:ext>
                </c:extLst>
              </c15:ser>
            </c15:filteredScatterSeries>
          </c:ext>
        </c:extLst>
      </c:scatterChart>
      <c:valAx>
        <c:axId val="2065984208"/>
        <c:scaling>
          <c:orientation val="minMax"/>
          <c:max val="0"/>
          <c:min val="-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5840"/>
        <c:crosses val="autoZero"/>
        <c:crossBetween val="midCat"/>
        <c:majorUnit val="0.2"/>
      </c:valAx>
      <c:valAx>
        <c:axId val="2065985840"/>
        <c:scaling>
          <c:orientation val="minMax"/>
          <c:max val="1.5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4208"/>
        <c:crossesAt val="-1"/>
        <c:crossBetween val="midCat"/>
        <c:majorUnit val="0.5"/>
      </c:valAx>
      <c:spPr>
        <a:noFill/>
        <a:ln w="12700">
          <a:solidFill>
            <a:srgbClr val="FF0000"/>
          </a:solidFill>
        </a:ln>
        <a:effectLst/>
      </c:spPr>
    </c:plotArea>
    <c:legend>
      <c:legendPos val="l"/>
      <c:layout>
        <c:manualLayout>
          <c:xMode val="edge"/>
          <c:yMode val="edge"/>
          <c:x val="9.2131388888888888E-2"/>
          <c:y val="0.67905083333333338"/>
          <c:w val="0.68183972222222222"/>
          <c:h val="0.134149999999999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1638888888889"/>
          <c:y val="2.5040985261457701E-2"/>
          <c:w val="0.7977280555555557"/>
          <c:h val="0.79843527777777779"/>
        </c:manualLayout>
      </c:layout>
      <c:scatterChart>
        <c:scatterStyle val="lineMarker"/>
        <c:varyColors val="0"/>
        <c:ser>
          <c:idx val="0"/>
          <c:order val="0"/>
          <c:tx>
            <c:strRef>
              <c:f>'eigenvalues-drdv'!$AU$80</c:f>
              <c:strCache>
                <c:ptCount val="1"/>
                <c:pt idx="0">
                  <c:v>Matlab eigs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FF0000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'eigenvalues-drdv'!$AE$82:$AE$171</c:f>
              <c:numCache>
                <c:formatCode>General</c:formatCode>
                <c:ptCount val="90"/>
                <c:pt idx="0">
                  <c:v>-0.10970000000000001</c:v>
                </c:pt>
                <c:pt idx="1">
                  <c:v>-9.3799999999999994E-2</c:v>
                </c:pt>
                <c:pt idx="2">
                  <c:v>-0.10589999999999999</c:v>
                </c:pt>
                <c:pt idx="3">
                  <c:v>-7.4700000000000003E-2</c:v>
                </c:pt>
                <c:pt idx="4">
                  <c:v>-0.1469</c:v>
                </c:pt>
                <c:pt idx="5">
                  <c:v>-0.15279999999999999</c:v>
                </c:pt>
                <c:pt idx="6">
                  <c:v>-5.5300000000000002E-2</c:v>
                </c:pt>
                <c:pt idx="7">
                  <c:v>-0.18640000000000001</c:v>
                </c:pt>
                <c:pt idx="8">
                  <c:v>-0.1444</c:v>
                </c:pt>
                <c:pt idx="9">
                  <c:v>-4.58E-2</c:v>
                </c:pt>
                <c:pt idx="10">
                  <c:v>-0.1671</c:v>
                </c:pt>
                <c:pt idx="11">
                  <c:v>-0.215</c:v>
                </c:pt>
                <c:pt idx="12">
                  <c:v>-0.22109999999999999</c:v>
                </c:pt>
                <c:pt idx="13">
                  <c:v>-4.3200000000000002E-2</c:v>
                </c:pt>
                <c:pt idx="14">
                  <c:v>-0.2326</c:v>
                </c:pt>
                <c:pt idx="15">
                  <c:v>-4.8099999999999997E-2</c:v>
                </c:pt>
                <c:pt idx="16">
                  <c:v>-6.3E-2</c:v>
                </c:pt>
                <c:pt idx="17">
                  <c:v>-0.24249999999999999</c:v>
                </c:pt>
                <c:pt idx="18">
                  <c:v>-0.30719999999999997</c:v>
                </c:pt>
                <c:pt idx="19">
                  <c:v>-0.32050000000000001</c:v>
                </c:pt>
                <c:pt idx="20">
                  <c:v>-8.9599999999999999E-2</c:v>
                </c:pt>
                <c:pt idx="21">
                  <c:v>-0.2465</c:v>
                </c:pt>
                <c:pt idx="22">
                  <c:v>-0.2001</c:v>
                </c:pt>
                <c:pt idx="23">
                  <c:v>-0.12989999999999999</c:v>
                </c:pt>
                <c:pt idx="24">
                  <c:v>-0.2457</c:v>
                </c:pt>
                <c:pt idx="25">
                  <c:v>-8.8599999999999998E-2</c:v>
                </c:pt>
                <c:pt idx="26">
                  <c:v>-0.186</c:v>
                </c:pt>
                <c:pt idx="27">
                  <c:v>-0.41720000000000002</c:v>
                </c:pt>
                <c:pt idx="28">
                  <c:v>-0.24210000000000001</c:v>
                </c:pt>
                <c:pt idx="29">
                  <c:v>-0.2011</c:v>
                </c:pt>
                <c:pt idx="30">
                  <c:v>-0.1182</c:v>
                </c:pt>
                <c:pt idx="31">
                  <c:v>-0.22839999999999999</c:v>
                </c:pt>
                <c:pt idx="32">
                  <c:v>-0.1014</c:v>
                </c:pt>
                <c:pt idx="33">
                  <c:v>-0.1012</c:v>
                </c:pt>
                <c:pt idx="34">
                  <c:v>-0.27</c:v>
                </c:pt>
                <c:pt idx="35">
                  <c:v>-0.31069999999999998</c:v>
                </c:pt>
                <c:pt idx="36">
                  <c:v>-0.11360000000000001</c:v>
                </c:pt>
                <c:pt idx="37">
                  <c:v>-0.27600000000000002</c:v>
                </c:pt>
                <c:pt idx="38">
                  <c:v>-0.25159999999999999</c:v>
                </c:pt>
                <c:pt idx="39">
                  <c:v>-0.34200000000000003</c:v>
                </c:pt>
                <c:pt idx="40">
                  <c:v>-0.42520000000000002</c:v>
                </c:pt>
                <c:pt idx="41">
                  <c:v>-0.15160000000000001</c:v>
                </c:pt>
                <c:pt idx="42">
                  <c:v>-0.33289999999999997</c:v>
                </c:pt>
                <c:pt idx="43">
                  <c:v>-0.39810000000000001</c:v>
                </c:pt>
                <c:pt idx="44">
                  <c:v>-0.15329999999999999</c:v>
                </c:pt>
                <c:pt idx="45">
                  <c:v>-0.25569999999999998</c:v>
                </c:pt>
                <c:pt idx="46">
                  <c:v>-0.52559999999999996</c:v>
                </c:pt>
                <c:pt idx="47">
                  <c:v>-0.186</c:v>
                </c:pt>
                <c:pt idx="48">
                  <c:v>-0.12989999999999999</c:v>
                </c:pt>
                <c:pt idx="49">
                  <c:v>-0.65949999999999998</c:v>
                </c:pt>
                <c:pt idx="50">
                  <c:v>-8.9599999999999999E-2</c:v>
                </c:pt>
                <c:pt idx="51">
                  <c:v>-0.2908</c:v>
                </c:pt>
                <c:pt idx="52">
                  <c:v>-0.69220000000000004</c:v>
                </c:pt>
                <c:pt idx="53">
                  <c:v>-6.3E-2</c:v>
                </c:pt>
                <c:pt idx="54">
                  <c:v>-0.2001</c:v>
                </c:pt>
                <c:pt idx="55">
                  <c:v>-4.8099999999999997E-2</c:v>
                </c:pt>
                <c:pt idx="56">
                  <c:v>-0.73370000000000002</c:v>
                </c:pt>
                <c:pt idx="57">
                  <c:v>-0.70250000000000001</c:v>
                </c:pt>
                <c:pt idx="58">
                  <c:v>-4.3200000000000002E-2</c:v>
                </c:pt>
                <c:pt idx="59">
                  <c:v>-4.58E-2</c:v>
                </c:pt>
                <c:pt idx="60">
                  <c:v>-0.29970000000000002</c:v>
                </c:pt>
                <c:pt idx="61">
                  <c:v>-0.25069999999999998</c:v>
                </c:pt>
                <c:pt idx="62">
                  <c:v>-0.27650000000000002</c:v>
                </c:pt>
                <c:pt idx="63">
                  <c:v>-0.25890000000000002</c:v>
                </c:pt>
                <c:pt idx="64">
                  <c:v>-0.39639999999999997</c:v>
                </c:pt>
                <c:pt idx="65">
                  <c:v>-0.2908</c:v>
                </c:pt>
                <c:pt idx="66">
                  <c:v>-0.46579999999999999</c:v>
                </c:pt>
                <c:pt idx="67">
                  <c:v>-0.15329999999999999</c:v>
                </c:pt>
                <c:pt idx="68">
                  <c:v>-0.15160000000000001</c:v>
                </c:pt>
                <c:pt idx="69">
                  <c:v>-0.49680000000000002</c:v>
                </c:pt>
                <c:pt idx="70">
                  <c:v>-0.57620000000000005</c:v>
                </c:pt>
                <c:pt idx="71">
                  <c:v>-0.25159999999999999</c:v>
                </c:pt>
                <c:pt idx="72">
                  <c:v>-0.27600000000000002</c:v>
                </c:pt>
                <c:pt idx="73">
                  <c:v>-0.60270000000000001</c:v>
                </c:pt>
                <c:pt idx="74">
                  <c:v>-0.34200000000000003</c:v>
                </c:pt>
                <c:pt idx="75">
                  <c:v>-0.2404</c:v>
                </c:pt>
                <c:pt idx="76">
                  <c:v>-0.27</c:v>
                </c:pt>
                <c:pt idx="77">
                  <c:v>-0.1353</c:v>
                </c:pt>
                <c:pt idx="78">
                  <c:v>-0.1182</c:v>
                </c:pt>
                <c:pt idx="79">
                  <c:v>-0.74370000000000003</c:v>
                </c:pt>
                <c:pt idx="80">
                  <c:v>-0.74590000000000001</c:v>
                </c:pt>
                <c:pt idx="81">
                  <c:v>-0.78659999999999997</c:v>
                </c:pt>
                <c:pt idx="82">
                  <c:v>-0.70250000000000001</c:v>
                </c:pt>
                <c:pt idx="83">
                  <c:v>-0.73140000000000005</c:v>
                </c:pt>
                <c:pt idx="84">
                  <c:v>-0.87429999999999997</c:v>
                </c:pt>
                <c:pt idx="85">
                  <c:v>-0.22839999999999999</c:v>
                </c:pt>
                <c:pt idx="86">
                  <c:v>-0.72419999999999995</c:v>
                </c:pt>
                <c:pt idx="87">
                  <c:v>-0.82399999999999995</c:v>
                </c:pt>
                <c:pt idx="88">
                  <c:v>-0.92589999999999995</c:v>
                </c:pt>
                <c:pt idx="89">
                  <c:v>-0.77690000000000003</c:v>
                </c:pt>
              </c:numCache>
            </c:numRef>
          </c:xVal>
          <c:yVal>
            <c:numRef>
              <c:f>'eigenvalues-drdv'!$AF$82:$AF$171</c:f>
              <c:numCache>
                <c:formatCode>General</c:formatCode>
                <c:ptCount val="90"/>
                <c:pt idx="0">
                  <c:v>1.0439000000000001</c:v>
                </c:pt>
                <c:pt idx="1">
                  <c:v>1.0779000000000001</c:v>
                </c:pt>
                <c:pt idx="2">
                  <c:v>1.0752999999999999</c:v>
                </c:pt>
                <c:pt idx="3">
                  <c:v>1.1191</c:v>
                </c:pt>
                <c:pt idx="4">
                  <c:v>1.0182</c:v>
                </c:pt>
                <c:pt idx="5">
                  <c:v>1.0256000000000001</c:v>
                </c:pt>
                <c:pt idx="6">
                  <c:v>1.1597</c:v>
                </c:pt>
                <c:pt idx="7">
                  <c:v>0.99109999999999998</c:v>
                </c:pt>
                <c:pt idx="8">
                  <c:v>1.1227</c:v>
                </c:pt>
                <c:pt idx="9">
                  <c:v>1.1962999999999999</c:v>
                </c:pt>
                <c:pt idx="10">
                  <c:v>0.87549999999999994</c:v>
                </c:pt>
                <c:pt idx="11">
                  <c:v>0.94469999999999998</c:v>
                </c:pt>
                <c:pt idx="12">
                  <c:v>0.97209999999999996</c:v>
                </c:pt>
                <c:pt idx="13">
                  <c:v>1.2303999999999999</c:v>
                </c:pt>
                <c:pt idx="14">
                  <c:v>0.87890000000000001</c:v>
                </c:pt>
                <c:pt idx="15">
                  <c:v>1.2645</c:v>
                </c:pt>
                <c:pt idx="16">
                  <c:v>1.2996000000000001</c:v>
                </c:pt>
                <c:pt idx="17">
                  <c:v>0.80289999999999995</c:v>
                </c:pt>
                <c:pt idx="18">
                  <c:v>0.89600000000000002</c:v>
                </c:pt>
                <c:pt idx="19">
                  <c:v>1.1319999999999999</c:v>
                </c:pt>
                <c:pt idx="20">
                  <c:v>1.3360000000000001</c:v>
                </c:pt>
                <c:pt idx="21">
                  <c:v>0.72140000000000004</c:v>
                </c:pt>
                <c:pt idx="22">
                  <c:v>1.3193999999999999</c:v>
                </c:pt>
                <c:pt idx="23">
                  <c:v>1.3781000000000001</c:v>
                </c:pt>
                <c:pt idx="24">
                  <c:v>0.63439999999999996</c:v>
                </c:pt>
                <c:pt idx="25">
                  <c:v>0.55989999999999995</c:v>
                </c:pt>
                <c:pt idx="26">
                  <c:v>1.4340999999999999</c:v>
                </c:pt>
                <c:pt idx="27">
                  <c:v>0.74990000000000001</c:v>
                </c:pt>
                <c:pt idx="28">
                  <c:v>0.53969999999999996</c:v>
                </c:pt>
                <c:pt idx="29">
                  <c:v>0.49359999999999998</c:v>
                </c:pt>
                <c:pt idx="30">
                  <c:v>2.1690999999999998</c:v>
                </c:pt>
                <c:pt idx="31">
                  <c:v>2.0047000000000001</c:v>
                </c:pt>
                <c:pt idx="32">
                  <c:v>1.7839</c:v>
                </c:pt>
                <c:pt idx="33">
                  <c:v>1.6442000000000001</c:v>
                </c:pt>
                <c:pt idx="34">
                  <c:v>2.2770999999999999</c:v>
                </c:pt>
                <c:pt idx="35">
                  <c:v>1.7165999999999999</c:v>
                </c:pt>
                <c:pt idx="36">
                  <c:v>1.5644</c:v>
                </c:pt>
                <c:pt idx="37">
                  <c:v>2.4083999999999999</c:v>
                </c:pt>
                <c:pt idx="38">
                  <c:v>2.4346000000000001</c:v>
                </c:pt>
                <c:pt idx="39">
                  <c:v>2.3900999999999999</c:v>
                </c:pt>
                <c:pt idx="40">
                  <c:v>1.7015</c:v>
                </c:pt>
                <c:pt idx="41">
                  <c:v>2.4980000000000002</c:v>
                </c:pt>
                <c:pt idx="42">
                  <c:v>1.5801000000000001</c:v>
                </c:pt>
                <c:pt idx="43">
                  <c:v>1.635</c:v>
                </c:pt>
                <c:pt idx="44">
                  <c:v>2.5301</c:v>
                </c:pt>
                <c:pt idx="45">
                  <c:v>1.5065999999999999</c:v>
                </c:pt>
                <c:pt idx="46">
                  <c:v>1.7421</c:v>
                </c:pt>
                <c:pt idx="47">
                  <c:v>1.4340999999999999</c:v>
                </c:pt>
                <c:pt idx="48">
                  <c:v>1.3781000000000001</c:v>
                </c:pt>
                <c:pt idx="49">
                  <c:v>1.9371</c:v>
                </c:pt>
                <c:pt idx="50">
                  <c:v>1.3360000000000001</c:v>
                </c:pt>
                <c:pt idx="51">
                  <c:v>2.6269999999999998</c:v>
                </c:pt>
                <c:pt idx="52">
                  <c:v>2.0137</c:v>
                </c:pt>
                <c:pt idx="53">
                  <c:v>1.2996000000000001</c:v>
                </c:pt>
                <c:pt idx="54">
                  <c:v>1.3193999999999999</c:v>
                </c:pt>
                <c:pt idx="55">
                  <c:v>1.2645</c:v>
                </c:pt>
                <c:pt idx="56">
                  <c:v>1.885</c:v>
                </c:pt>
                <c:pt idx="57">
                  <c:v>2.2866</c:v>
                </c:pt>
                <c:pt idx="58">
                  <c:v>1.2303999999999999</c:v>
                </c:pt>
                <c:pt idx="59">
                  <c:v>1.1962999999999999</c:v>
                </c:pt>
                <c:pt idx="60">
                  <c:v>2.9192999999999998</c:v>
                </c:pt>
                <c:pt idx="61">
                  <c:v>3.1892</c:v>
                </c:pt>
                <c:pt idx="62">
                  <c:v>2.8378000000000001</c:v>
                </c:pt>
                <c:pt idx="63">
                  <c:v>3.2763</c:v>
                </c:pt>
                <c:pt idx="64">
                  <c:v>3.0529000000000002</c:v>
                </c:pt>
                <c:pt idx="65">
                  <c:v>2.6269999999999998</c:v>
                </c:pt>
                <c:pt idx="66">
                  <c:v>3.1276999999999999</c:v>
                </c:pt>
                <c:pt idx="67">
                  <c:v>2.5301</c:v>
                </c:pt>
                <c:pt idx="68">
                  <c:v>2.4980000000000002</c:v>
                </c:pt>
                <c:pt idx="69">
                  <c:v>3.2069000000000001</c:v>
                </c:pt>
                <c:pt idx="70">
                  <c:v>3.1735000000000002</c:v>
                </c:pt>
                <c:pt idx="71">
                  <c:v>2.4346000000000001</c:v>
                </c:pt>
                <c:pt idx="72">
                  <c:v>2.4083999999999999</c:v>
                </c:pt>
                <c:pt idx="73">
                  <c:v>3.3235000000000001</c:v>
                </c:pt>
                <c:pt idx="74">
                  <c:v>2.3900999999999999</c:v>
                </c:pt>
                <c:pt idx="75">
                  <c:v>3.7183000000000002</c:v>
                </c:pt>
                <c:pt idx="76">
                  <c:v>2.2770999999999999</c:v>
                </c:pt>
                <c:pt idx="77">
                  <c:v>3.7951000000000001</c:v>
                </c:pt>
                <c:pt idx="78">
                  <c:v>2.1690999999999998</c:v>
                </c:pt>
                <c:pt idx="79">
                  <c:v>3.44</c:v>
                </c:pt>
                <c:pt idx="80">
                  <c:v>3.4971000000000001</c:v>
                </c:pt>
                <c:pt idx="81">
                  <c:v>3.5640000000000001</c:v>
                </c:pt>
                <c:pt idx="82">
                  <c:v>2.2866</c:v>
                </c:pt>
                <c:pt idx="83">
                  <c:v>3.7113</c:v>
                </c:pt>
                <c:pt idx="84">
                  <c:v>2.4733000000000001</c:v>
                </c:pt>
                <c:pt idx="85">
                  <c:v>2.0047000000000001</c:v>
                </c:pt>
                <c:pt idx="86">
                  <c:v>3.7223999999999999</c:v>
                </c:pt>
                <c:pt idx="87">
                  <c:v>2.3906999999999998</c:v>
                </c:pt>
                <c:pt idx="88">
                  <c:v>2.5573000000000001</c:v>
                </c:pt>
                <c:pt idx="89">
                  <c:v>2.3157999999999999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60E-4684-89DB-036320B72557}"/>
            </c:ext>
          </c:extLst>
        </c:ser>
        <c:ser>
          <c:idx val="4"/>
          <c:order val="3"/>
          <c:tx>
            <c:strRef>
              <c:f>'eigenvalues-drdv'!$AT$102</c:f>
              <c:strCache>
                <c:ptCount val="1"/>
                <c:pt idx="0">
                  <c:v>NutsCFD-init with unit vector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'eigenvalues-drdv'!$AU$133:$AU$142</c:f>
              <c:numCache>
                <c:formatCode>0.00E+00</c:formatCode>
                <c:ptCount val="10"/>
                <c:pt idx="0">
                  <c:v>9.0379295597000004E-4</c:v>
                </c:pt>
                <c:pt idx="1">
                  <c:v>-0.13906401271999999</c:v>
                </c:pt>
                <c:pt idx="2">
                  <c:v>-0.14283732733000001</c:v>
                </c:pt>
                <c:pt idx="3">
                  <c:v>-0.15648854932</c:v>
                </c:pt>
                <c:pt idx="4">
                  <c:v>-0.17969132163000001</c:v>
                </c:pt>
                <c:pt idx="5">
                  <c:v>-0.13850747681</c:v>
                </c:pt>
                <c:pt idx="6">
                  <c:v>-8.3824455630999994E-2</c:v>
                </c:pt>
                <c:pt idx="7">
                  <c:v>-0.15025329074999999</c:v>
                </c:pt>
                <c:pt idx="8">
                  <c:v>-0.19836960059</c:v>
                </c:pt>
                <c:pt idx="9">
                  <c:v>-0.21699880828000001</c:v>
                </c:pt>
              </c:numCache>
            </c:numRef>
          </c:xVal>
          <c:yVal>
            <c:numRef>
              <c:f>'eigenvalues-drdv'!$AV$133:$AV$142</c:f>
              <c:numCache>
                <c:formatCode>0.00E+00</c:formatCode>
                <c:ptCount val="10"/>
                <c:pt idx="0">
                  <c:v>1.0033368839000001</c:v>
                </c:pt>
                <c:pt idx="1">
                  <c:v>1.0716250236</c:v>
                </c:pt>
                <c:pt idx="2">
                  <c:v>1.0960593705999999</c:v>
                </c:pt>
                <c:pt idx="3">
                  <c:v>1.0734641137000001</c:v>
                </c:pt>
                <c:pt idx="4">
                  <c:v>1.0347453781</c:v>
                </c:pt>
                <c:pt idx="5">
                  <c:v>1.1143576561999999</c:v>
                </c:pt>
                <c:pt idx="6">
                  <c:v>1.1722278017000001</c:v>
                </c:pt>
                <c:pt idx="7">
                  <c:v>1.1258736673</c:v>
                </c:pt>
                <c:pt idx="8">
                  <c:v>1.0108841907999999</c:v>
                </c:pt>
                <c:pt idx="9">
                  <c:v>0.95345479070000005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0E-4684-89DB-036320B725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5984208"/>
        <c:axId val="2065985840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'eigenvalues-drdv'!$AT$90</c15:sqref>
                        </c15:formulaRef>
                      </c:ext>
                    </c:extLst>
                    <c:strCache>
                      <c:ptCount val="1"/>
                      <c:pt idx="0">
                        <c:v>NutsCFD-init with flow solution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plus"/>
                  <c:size val="21"/>
                  <c:spPr>
                    <a:noFill/>
                    <a:ln w="22225">
                      <a:solidFill>
                        <a:schemeClr val="tx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'eigenvalues-drdv'!$AU$90:$AU$99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-0.1096667003</c:v>
                      </c:pt>
                      <c:pt idx="1">
                        <c:v>-9.3770006234000003E-2</c:v>
                      </c:pt>
                      <c:pt idx="2">
                        <c:v>-0.10586598463999999</c:v>
                      </c:pt>
                      <c:pt idx="3">
                        <c:v>-7.4669620793000005E-2</c:v>
                      </c:pt>
                      <c:pt idx="4">
                        <c:v>-0.14692089693999999</c:v>
                      </c:pt>
                      <c:pt idx="5">
                        <c:v>-0.15278372308999999</c:v>
                      </c:pt>
                      <c:pt idx="6">
                        <c:v>-5.5253695839E-2</c:v>
                      </c:pt>
                      <c:pt idx="7">
                        <c:v>-0.18639559177000001</c:v>
                      </c:pt>
                      <c:pt idx="8">
                        <c:v>-0.14436802426000001</c:v>
                      </c:pt>
                      <c:pt idx="9">
                        <c:v>-4.5755855085999997E-2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'eigenvalues-drdv'!$AV$90:$AV$99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1.0438875433000001</c:v>
                      </c:pt>
                      <c:pt idx="1">
                        <c:v>1.0779421337999999</c:v>
                      </c:pt>
                      <c:pt idx="2">
                        <c:v>1.0753363714999999</c:v>
                      </c:pt>
                      <c:pt idx="3">
                        <c:v>1.1191270347</c:v>
                      </c:pt>
                      <c:pt idx="4">
                        <c:v>1.0182304737000001</c:v>
                      </c:pt>
                      <c:pt idx="5">
                        <c:v>1.0256154835</c:v>
                      </c:pt>
                      <c:pt idx="6">
                        <c:v>1.1596525984999999</c:v>
                      </c:pt>
                      <c:pt idx="7">
                        <c:v>0.99114406730000004</c:v>
                      </c:pt>
                      <c:pt idx="8">
                        <c:v>1.1227009008</c:v>
                      </c:pt>
                      <c:pt idx="9">
                        <c:v>1.1963200635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F60E-4684-89DB-036320B72557}"/>
                  </c:ext>
                </c:extLst>
              </c15:ser>
            </c15:filteredScatterSeries>
            <c15:filteredScatte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'eigenvalues-drdv'!$AT$89</c15:sqref>
                        </c15:formulaRef>
                      </c:ext>
                    </c:extLst>
                    <c:strCache>
                      <c:ptCount val="1"/>
                      <c:pt idx="0">
                        <c:v>NutsCFD-init with residual vector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'eigenvalues-drdv'!$AU$90:$AU$99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-0.1096667003</c:v>
                      </c:pt>
                      <c:pt idx="1">
                        <c:v>-9.3770006234000003E-2</c:v>
                      </c:pt>
                      <c:pt idx="2">
                        <c:v>-0.10586598463999999</c:v>
                      </c:pt>
                      <c:pt idx="3">
                        <c:v>-7.4669620793000005E-2</c:v>
                      </c:pt>
                      <c:pt idx="4">
                        <c:v>-0.14692089693999999</c:v>
                      </c:pt>
                      <c:pt idx="5">
                        <c:v>-0.15278372308999999</c:v>
                      </c:pt>
                      <c:pt idx="6">
                        <c:v>-5.5253695839E-2</c:v>
                      </c:pt>
                      <c:pt idx="7">
                        <c:v>-0.18639559177000001</c:v>
                      </c:pt>
                      <c:pt idx="8">
                        <c:v>-0.14436802426000001</c:v>
                      </c:pt>
                      <c:pt idx="9">
                        <c:v>-4.5755855085999997E-2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'eigenvalues-drdv'!$AV$90:$AV$99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1.0438875433000001</c:v>
                      </c:pt>
                      <c:pt idx="1">
                        <c:v>1.0779421337999999</c:v>
                      </c:pt>
                      <c:pt idx="2">
                        <c:v>1.0753363714999999</c:v>
                      </c:pt>
                      <c:pt idx="3">
                        <c:v>1.1191270347</c:v>
                      </c:pt>
                      <c:pt idx="4">
                        <c:v>1.0182304737000001</c:v>
                      </c:pt>
                      <c:pt idx="5">
                        <c:v>1.0256154835</c:v>
                      </c:pt>
                      <c:pt idx="6">
                        <c:v>1.1596525984999999</c:v>
                      </c:pt>
                      <c:pt idx="7">
                        <c:v>0.99114406730000004</c:v>
                      </c:pt>
                      <c:pt idx="8">
                        <c:v>1.1227009008</c:v>
                      </c:pt>
                      <c:pt idx="9">
                        <c:v>1.1963200635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60E-4684-89DB-036320B72557}"/>
                  </c:ext>
                </c:extLst>
              </c15:ser>
            </c15:filteredScatterSeries>
          </c:ext>
        </c:extLst>
      </c:scatterChart>
      <c:valAx>
        <c:axId val="2065984208"/>
        <c:scaling>
          <c:orientation val="minMax"/>
          <c:max val="0"/>
          <c:min val="-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5840"/>
        <c:crosses val="autoZero"/>
        <c:crossBetween val="midCat"/>
        <c:majorUnit val="0.2"/>
      </c:valAx>
      <c:valAx>
        <c:axId val="2065985840"/>
        <c:scaling>
          <c:orientation val="minMax"/>
          <c:max val="1.5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4208"/>
        <c:crossesAt val="-1"/>
        <c:crossBetween val="midCat"/>
        <c:majorUnit val="0.5"/>
      </c:valAx>
      <c:spPr>
        <a:noFill/>
        <a:ln w="12700">
          <a:solidFill>
            <a:srgbClr val="FF0000"/>
          </a:solidFill>
        </a:ln>
        <a:effectLst/>
      </c:spPr>
    </c:plotArea>
    <c:legend>
      <c:legendPos val="l"/>
      <c:layout>
        <c:manualLayout>
          <c:xMode val="edge"/>
          <c:yMode val="edge"/>
          <c:x val="9.2131388888888888E-2"/>
          <c:y val="0.67905083333333338"/>
          <c:w val="0.68183972222222222"/>
          <c:h val="0.134149999999999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1638888888889"/>
          <c:y val="2.5040985261457701E-2"/>
          <c:w val="0.7977280555555557"/>
          <c:h val="0.79843527777777779"/>
        </c:manualLayout>
      </c:layout>
      <c:scatterChart>
        <c:scatterStyle val="lineMarker"/>
        <c:varyColors val="0"/>
        <c:ser>
          <c:idx val="0"/>
          <c:order val="0"/>
          <c:tx>
            <c:strRef>
              <c:f>'eigenvalues-drdv'!$AU$80</c:f>
              <c:strCache>
                <c:ptCount val="1"/>
                <c:pt idx="0">
                  <c:v>Matlab eigs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FF0000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'eigenvalues-drdv'!$AE$82:$AE$171</c:f>
              <c:numCache>
                <c:formatCode>General</c:formatCode>
                <c:ptCount val="90"/>
                <c:pt idx="0">
                  <c:v>-0.10970000000000001</c:v>
                </c:pt>
                <c:pt idx="1">
                  <c:v>-9.3799999999999994E-2</c:v>
                </c:pt>
                <c:pt idx="2">
                  <c:v>-0.10589999999999999</c:v>
                </c:pt>
                <c:pt idx="3">
                  <c:v>-7.4700000000000003E-2</c:v>
                </c:pt>
                <c:pt idx="4">
                  <c:v>-0.1469</c:v>
                </c:pt>
                <c:pt idx="5">
                  <c:v>-0.15279999999999999</c:v>
                </c:pt>
                <c:pt idx="6">
                  <c:v>-5.5300000000000002E-2</c:v>
                </c:pt>
                <c:pt idx="7">
                  <c:v>-0.18640000000000001</c:v>
                </c:pt>
                <c:pt idx="8">
                  <c:v>-0.1444</c:v>
                </c:pt>
                <c:pt idx="9">
                  <c:v>-4.58E-2</c:v>
                </c:pt>
                <c:pt idx="10">
                  <c:v>-0.1671</c:v>
                </c:pt>
                <c:pt idx="11">
                  <c:v>-0.215</c:v>
                </c:pt>
                <c:pt idx="12">
                  <c:v>-0.22109999999999999</c:v>
                </c:pt>
                <c:pt idx="13">
                  <c:v>-4.3200000000000002E-2</c:v>
                </c:pt>
                <c:pt idx="14">
                  <c:v>-0.2326</c:v>
                </c:pt>
                <c:pt idx="15">
                  <c:v>-4.8099999999999997E-2</c:v>
                </c:pt>
                <c:pt idx="16">
                  <c:v>-6.3E-2</c:v>
                </c:pt>
                <c:pt idx="17">
                  <c:v>-0.24249999999999999</c:v>
                </c:pt>
                <c:pt idx="18">
                  <c:v>-0.30719999999999997</c:v>
                </c:pt>
                <c:pt idx="19">
                  <c:v>-0.32050000000000001</c:v>
                </c:pt>
                <c:pt idx="20">
                  <c:v>-8.9599999999999999E-2</c:v>
                </c:pt>
                <c:pt idx="21">
                  <c:v>-0.2465</c:v>
                </c:pt>
                <c:pt idx="22">
                  <c:v>-0.2001</c:v>
                </c:pt>
                <c:pt idx="23">
                  <c:v>-0.12989999999999999</c:v>
                </c:pt>
                <c:pt idx="24">
                  <c:v>-0.2457</c:v>
                </c:pt>
                <c:pt idx="25">
                  <c:v>-8.8599999999999998E-2</c:v>
                </c:pt>
                <c:pt idx="26">
                  <c:v>-0.186</c:v>
                </c:pt>
                <c:pt idx="27">
                  <c:v>-0.41720000000000002</c:v>
                </c:pt>
                <c:pt idx="28">
                  <c:v>-0.24210000000000001</c:v>
                </c:pt>
                <c:pt idx="29">
                  <c:v>-0.2011</c:v>
                </c:pt>
                <c:pt idx="30">
                  <c:v>-0.1182</c:v>
                </c:pt>
                <c:pt idx="31">
                  <c:v>-0.22839999999999999</c:v>
                </c:pt>
                <c:pt idx="32">
                  <c:v>-0.1014</c:v>
                </c:pt>
                <c:pt idx="33">
                  <c:v>-0.1012</c:v>
                </c:pt>
                <c:pt idx="34">
                  <c:v>-0.27</c:v>
                </c:pt>
                <c:pt idx="35">
                  <c:v>-0.31069999999999998</c:v>
                </c:pt>
                <c:pt idx="36">
                  <c:v>-0.11360000000000001</c:v>
                </c:pt>
                <c:pt idx="37">
                  <c:v>-0.27600000000000002</c:v>
                </c:pt>
                <c:pt idx="38">
                  <c:v>-0.25159999999999999</c:v>
                </c:pt>
                <c:pt idx="39">
                  <c:v>-0.34200000000000003</c:v>
                </c:pt>
                <c:pt idx="40">
                  <c:v>-0.42520000000000002</c:v>
                </c:pt>
                <c:pt idx="41">
                  <c:v>-0.15160000000000001</c:v>
                </c:pt>
                <c:pt idx="42">
                  <c:v>-0.33289999999999997</c:v>
                </c:pt>
                <c:pt idx="43">
                  <c:v>-0.39810000000000001</c:v>
                </c:pt>
                <c:pt idx="44">
                  <c:v>-0.15329999999999999</c:v>
                </c:pt>
                <c:pt idx="45">
                  <c:v>-0.25569999999999998</c:v>
                </c:pt>
                <c:pt idx="46">
                  <c:v>-0.52559999999999996</c:v>
                </c:pt>
                <c:pt idx="47">
                  <c:v>-0.186</c:v>
                </c:pt>
                <c:pt idx="48">
                  <c:v>-0.12989999999999999</c:v>
                </c:pt>
                <c:pt idx="49">
                  <c:v>-0.65949999999999998</c:v>
                </c:pt>
                <c:pt idx="50">
                  <c:v>-8.9599999999999999E-2</c:v>
                </c:pt>
                <c:pt idx="51">
                  <c:v>-0.2908</c:v>
                </c:pt>
                <c:pt idx="52">
                  <c:v>-0.69220000000000004</c:v>
                </c:pt>
                <c:pt idx="53">
                  <c:v>-6.3E-2</c:v>
                </c:pt>
                <c:pt idx="54">
                  <c:v>-0.2001</c:v>
                </c:pt>
                <c:pt idx="55">
                  <c:v>-4.8099999999999997E-2</c:v>
                </c:pt>
                <c:pt idx="56">
                  <c:v>-0.73370000000000002</c:v>
                </c:pt>
                <c:pt idx="57">
                  <c:v>-0.70250000000000001</c:v>
                </c:pt>
                <c:pt idx="58">
                  <c:v>-4.3200000000000002E-2</c:v>
                </c:pt>
                <c:pt idx="59">
                  <c:v>-4.58E-2</c:v>
                </c:pt>
                <c:pt idx="60">
                  <c:v>-0.29970000000000002</c:v>
                </c:pt>
                <c:pt idx="61">
                  <c:v>-0.25069999999999998</c:v>
                </c:pt>
                <c:pt idx="62">
                  <c:v>-0.27650000000000002</c:v>
                </c:pt>
                <c:pt idx="63">
                  <c:v>-0.25890000000000002</c:v>
                </c:pt>
                <c:pt idx="64">
                  <c:v>-0.39639999999999997</c:v>
                </c:pt>
                <c:pt idx="65">
                  <c:v>-0.2908</c:v>
                </c:pt>
                <c:pt idx="66">
                  <c:v>-0.46579999999999999</c:v>
                </c:pt>
                <c:pt idx="67">
                  <c:v>-0.15329999999999999</c:v>
                </c:pt>
                <c:pt idx="68">
                  <c:v>-0.15160000000000001</c:v>
                </c:pt>
                <c:pt idx="69">
                  <c:v>-0.49680000000000002</c:v>
                </c:pt>
                <c:pt idx="70">
                  <c:v>-0.57620000000000005</c:v>
                </c:pt>
                <c:pt idx="71">
                  <c:v>-0.25159999999999999</c:v>
                </c:pt>
                <c:pt idx="72">
                  <c:v>-0.27600000000000002</c:v>
                </c:pt>
                <c:pt idx="73">
                  <c:v>-0.60270000000000001</c:v>
                </c:pt>
                <c:pt idx="74">
                  <c:v>-0.34200000000000003</c:v>
                </c:pt>
                <c:pt idx="75">
                  <c:v>-0.2404</c:v>
                </c:pt>
                <c:pt idx="76">
                  <c:v>-0.27</c:v>
                </c:pt>
                <c:pt idx="77">
                  <c:v>-0.1353</c:v>
                </c:pt>
                <c:pt idx="78">
                  <c:v>-0.1182</c:v>
                </c:pt>
                <c:pt idx="79">
                  <c:v>-0.74370000000000003</c:v>
                </c:pt>
                <c:pt idx="80">
                  <c:v>-0.74590000000000001</c:v>
                </c:pt>
                <c:pt idx="81">
                  <c:v>-0.78659999999999997</c:v>
                </c:pt>
                <c:pt idx="82">
                  <c:v>-0.70250000000000001</c:v>
                </c:pt>
                <c:pt idx="83">
                  <c:v>-0.73140000000000005</c:v>
                </c:pt>
                <c:pt idx="84">
                  <c:v>-0.87429999999999997</c:v>
                </c:pt>
                <c:pt idx="85">
                  <c:v>-0.22839999999999999</c:v>
                </c:pt>
                <c:pt idx="86">
                  <c:v>-0.72419999999999995</c:v>
                </c:pt>
                <c:pt idx="87">
                  <c:v>-0.82399999999999995</c:v>
                </c:pt>
                <c:pt idx="88">
                  <c:v>-0.92589999999999995</c:v>
                </c:pt>
                <c:pt idx="89">
                  <c:v>-0.77690000000000003</c:v>
                </c:pt>
              </c:numCache>
            </c:numRef>
          </c:xVal>
          <c:yVal>
            <c:numRef>
              <c:f>'eigenvalues-drdv'!$AF$82:$AF$171</c:f>
              <c:numCache>
                <c:formatCode>General</c:formatCode>
                <c:ptCount val="90"/>
                <c:pt idx="0">
                  <c:v>1.0439000000000001</c:v>
                </c:pt>
                <c:pt idx="1">
                  <c:v>1.0779000000000001</c:v>
                </c:pt>
                <c:pt idx="2">
                  <c:v>1.0752999999999999</c:v>
                </c:pt>
                <c:pt idx="3">
                  <c:v>1.1191</c:v>
                </c:pt>
                <c:pt idx="4">
                  <c:v>1.0182</c:v>
                </c:pt>
                <c:pt idx="5">
                  <c:v>1.0256000000000001</c:v>
                </c:pt>
                <c:pt idx="6">
                  <c:v>1.1597</c:v>
                </c:pt>
                <c:pt idx="7">
                  <c:v>0.99109999999999998</c:v>
                </c:pt>
                <c:pt idx="8">
                  <c:v>1.1227</c:v>
                </c:pt>
                <c:pt idx="9">
                  <c:v>1.1962999999999999</c:v>
                </c:pt>
                <c:pt idx="10">
                  <c:v>0.87549999999999994</c:v>
                </c:pt>
                <c:pt idx="11">
                  <c:v>0.94469999999999998</c:v>
                </c:pt>
                <c:pt idx="12">
                  <c:v>0.97209999999999996</c:v>
                </c:pt>
                <c:pt idx="13">
                  <c:v>1.2303999999999999</c:v>
                </c:pt>
                <c:pt idx="14">
                  <c:v>0.87890000000000001</c:v>
                </c:pt>
                <c:pt idx="15">
                  <c:v>1.2645</c:v>
                </c:pt>
                <c:pt idx="16">
                  <c:v>1.2996000000000001</c:v>
                </c:pt>
                <c:pt idx="17">
                  <c:v>0.80289999999999995</c:v>
                </c:pt>
                <c:pt idx="18">
                  <c:v>0.89600000000000002</c:v>
                </c:pt>
                <c:pt idx="19">
                  <c:v>1.1319999999999999</c:v>
                </c:pt>
                <c:pt idx="20">
                  <c:v>1.3360000000000001</c:v>
                </c:pt>
                <c:pt idx="21">
                  <c:v>0.72140000000000004</c:v>
                </c:pt>
                <c:pt idx="22">
                  <c:v>1.3193999999999999</c:v>
                </c:pt>
                <c:pt idx="23">
                  <c:v>1.3781000000000001</c:v>
                </c:pt>
                <c:pt idx="24">
                  <c:v>0.63439999999999996</c:v>
                </c:pt>
                <c:pt idx="25">
                  <c:v>0.55989999999999995</c:v>
                </c:pt>
                <c:pt idx="26">
                  <c:v>1.4340999999999999</c:v>
                </c:pt>
                <c:pt idx="27">
                  <c:v>0.74990000000000001</c:v>
                </c:pt>
                <c:pt idx="28">
                  <c:v>0.53969999999999996</c:v>
                </c:pt>
                <c:pt idx="29">
                  <c:v>0.49359999999999998</c:v>
                </c:pt>
                <c:pt idx="30">
                  <c:v>2.1690999999999998</c:v>
                </c:pt>
                <c:pt idx="31">
                  <c:v>2.0047000000000001</c:v>
                </c:pt>
                <c:pt idx="32">
                  <c:v>1.7839</c:v>
                </c:pt>
                <c:pt idx="33">
                  <c:v>1.6442000000000001</c:v>
                </c:pt>
                <c:pt idx="34">
                  <c:v>2.2770999999999999</c:v>
                </c:pt>
                <c:pt idx="35">
                  <c:v>1.7165999999999999</c:v>
                </c:pt>
                <c:pt idx="36">
                  <c:v>1.5644</c:v>
                </c:pt>
                <c:pt idx="37">
                  <c:v>2.4083999999999999</c:v>
                </c:pt>
                <c:pt idx="38">
                  <c:v>2.4346000000000001</c:v>
                </c:pt>
                <c:pt idx="39">
                  <c:v>2.3900999999999999</c:v>
                </c:pt>
                <c:pt idx="40">
                  <c:v>1.7015</c:v>
                </c:pt>
                <c:pt idx="41">
                  <c:v>2.4980000000000002</c:v>
                </c:pt>
                <c:pt idx="42">
                  <c:v>1.5801000000000001</c:v>
                </c:pt>
                <c:pt idx="43">
                  <c:v>1.635</c:v>
                </c:pt>
                <c:pt idx="44">
                  <c:v>2.5301</c:v>
                </c:pt>
                <c:pt idx="45">
                  <c:v>1.5065999999999999</c:v>
                </c:pt>
                <c:pt idx="46">
                  <c:v>1.7421</c:v>
                </c:pt>
                <c:pt idx="47">
                  <c:v>1.4340999999999999</c:v>
                </c:pt>
                <c:pt idx="48">
                  <c:v>1.3781000000000001</c:v>
                </c:pt>
                <c:pt idx="49">
                  <c:v>1.9371</c:v>
                </c:pt>
                <c:pt idx="50">
                  <c:v>1.3360000000000001</c:v>
                </c:pt>
                <c:pt idx="51">
                  <c:v>2.6269999999999998</c:v>
                </c:pt>
                <c:pt idx="52">
                  <c:v>2.0137</c:v>
                </c:pt>
                <c:pt idx="53">
                  <c:v>1.2996000000000001</c:v>
                </c:pt>
                <c:pt idx="54">
                  <c:v>1.3193999999999999</c:v>
                </c:pt>
                <c:pt idx="55">
                  <c:v>1.2645</c:v>
                </c:pt>
                <c:pt idx="56">
                  <c:v>1.885</c:v>
                </c:pt>
                <c:pt idx="57">
                  <c:v>2.2866</c:v>
                </c:pt>
                <c:pt idx="58">
                  <c:v>1.2303999999999999</c:v>
                </c:pt>
                <c:pt idx="59">
                  <c:v>1.1962999999999999</c:v>
                </c:pt>
                <c:pt idx="60">
                  <c:v>2.9192999999999998</c:v>
                </c:pt>
                <c:pt idx="61">
                  <c:v>3.1892</c:v>
                </c:pt>
                <c:pt idx="62">
                  <c:v>2.8378000000000001</c:v>
                </c:pt>
                <c:pt idx="63">
                  <c:v>3.2763</c:v>
                </c:pt>
                <c:pt idx="64">
                  <c:v>3.0529000000000002</c:v>
                </c:pt>
                <c:pt idx="65">
                  <c:v>2.6269999999999998</c:v>
                </c:pt>
                <c:pt idx="66">
                  <c:v>3.1276999999999999</c:v>
                </c:pt>
                <c:pt idx="67">
                  <c:v>2.5301</c:v>
                </c:pt>
                <c:pt idx="68">
                  <c:v>2.4980000000000002</c:v>
                </c:pt>
                <c:pt idx="69">
                  <c:v>3.2069000000000001</c:v>
                </c:pt>
                <c:pt idx="70">
                  <c:v>3.1735000000000002</c:v>
                </c:pt>
                <c:pt idx="71">
                  <c:v>2.4346000000000001</c:v>
                </c:pt>
                <c:pt idx="72">
                  <c:v>2.4083999999999999</c:v>
                </c:pt>
                <c:pt idx="73">
                  <c:v>3.3235000000000001</c:v>
                </c:pt>
                <c:pt idx="74">
                  <c:v>2.3900999999999999</c:v>
                </c:pt>
                <c:pt idx="75">
                  <c:v>3.7183000000000002</c:v>
                </c:pt>
                <c:pt idx="76">
                  <c:v>2.2770999999999999</c:v>
                </c:pt>
                <c:pt idx="77">
                  <c:v>3.7951000000000001</c:v>
                </c:pt>
                <c:pt idx="78">
                  <c:v>2.1690999999999998</c:v>
                </c:pt>
                <c:pt idx="79">
                  <c:v>3.44</c:v>
                </c:pt>
                <c:pt idx="80">
                  <c:v>3.4971000000000001</c:v>
                </c:pt>
                <c:pt idx="81">
                  <c:v>3.5640000000000001</c:v>
                </c:pt>
                <c:pt idx="82">
                  <c:v>2.2866</c:v>
                </c:pt>
                <c:pt idx="83">
                  <c:v>3.7113</c:v>
                </c:pt>
                <c:pt idx="84">
                  <c:v>2.4733000000000001</c:v>
                </c:pt>
                <c:pt idx="85">
                  <c:v>2.0047000000000001</c:v>
                </c:pt>
                <c:pt idx="86">
                  <c:v>3.7223999999999999</c:v>
                </c:pt>
                <c:pt idx="87">
                  <c:v>2.3906999999999998</c:v>
                </c:pt>
                <c:pt idx="88">
                  <c:v>2.5573000000000001</c:v>
                </c:pt>
                <c:pt idx="89">
                  <c:v>2.3157999999999999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A77-4357-8FFB-7722E3B81358}"/>
            </c:ext>
          </c:extLst>
        </c:ser>
        <c:ser>
          <c:idx val="2"/>
          <c:order val="1"/>
          <c:tx>
            <c:strRef>
              <c:f>'eigenvalues-drdv'!$AT$90</c:f>
              <c:strCache>
                <c:ptCount val="1"/>
                <c:pt idx="0">
                  <c:v>NutsCFD-init with flow solution</c:v>
                </c:pt>
              </c:strCache>
              <c:extLst xmlns:c15="http://schemas.microsoft.com/office/drawing/2012/chart"/>
            </c:strRef>
          </c:tx>
          <c:spPr>
            <a:ln w="25400" cap="rnd">
              <a:noFill/>
              <a:round/>
            </a:ln>
            <a:effectLst/>
          </c:spPr>
          <c:marker>
            <c:symbol val="plus"/>
            <c:size val="21"/>
            <c:spPr>
              <a:noFill/>
              <a:ln w="22225">
                <a:solidFill>
                  <a:schemeClr val="tx1"/>
                </a:solidFill>
              </a:ln>
              <a:effectLst/>
            </c:spPr>
          </c:marker>
          <c:xVal>
            <c:numRef>
              <c:f>'eigenvalues-drdv'!$AU$90:$AU$99</c:f>
              <c:numCache>
                <c:formatCode>0.00E+00</c:formatCode>
                <c:ptCount val="10"/>
                <c:pt idx="0">
                  <c:v>-0.1096667003</c:v>
                </c:pt>
                <c:pt idx="1">
                  <c:v>-9.3770006234000003E-2</c:v>
                </c:pt>
                <c:pt idx="2">
                  <c:v>-0.10586598463999999</c:v>
                </c:pt>
                <c:pt idx="3">
                  <c:v>-7.4669620793000005E-2</c:v>
                </c:pt>
                <c:pt idx="4">
                  <c:v>-0.14692089693999999</c:v>
                </c:pt>
                <c:pt idx="5">
                  <c:v>-0.15278372308999999</c:v>
                </c:pt>
                <c:pt idx="6">
                  <c:v>-5.5253695839E-2</c:v>
                </c:pt>
                <c:pt idx="7">
                  <c:v>-0.18639559177000001</c:v>
                </c:pt>
                <c:pt idx="8">
                  <c:v>-0.14436802426000001</c:v>
                </c:pt>
                <c:pt idx="9">
                  <c:v>-4.5755855085999997E-2</c:v>
                </c:pt>
              </c:numCache>
              <c:extLst xmlns:c15="http://schemas.microsoft.com/office/drawing/2012/chart"/>
            </c:numRef>
          </c:xVal>
          <c:yVal>
            <c:numRef>
              <c:f>'eigenvalues-drdv'!$AV$90:$AV$99</c:f>
              <c:numCache>
                <c:formatCode>0.00E+00</c:formatCode>
                <c:ptCount val="10"/>
                <c:pt idx="0">
                  <c:v>1.0438875433000001</c:v>
                </c:pt>
                <c:pt idx="1">
                  <c:v>1.0779421337999999</c:v>
                </c:pt>
                <c:pt idx="2">
                  <c:v>1.0753363714999999</c:v>
                </c:pt>
                <c:pt idx="3">
                  <c:v>1.1191270347</c:v>
                </c:pt>
                <c:pt idx="4">
                  <c:v>1.0182304737000001</c:v>
                </c:pt>
                <c:pt idx="5">
                  <c:v>1.0256154835</c:v>
                </c:pt>
                <c:pt idx="6">
                  <c:v>1.1596525984999999</c:v>
                </c:pt>
                <c:pt idx="7">
                  <c:v>0.99114406730000004</c:v>
                </c:pt>
                <c:pt idx="8">
                  <c:v>1.1227009008</c:v>
                </c:pt>
                <c:pt idx="9">
                  <c:v>1.1963200635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AA77-4357-8FFB-7722E3B81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5984208"/>
        <c:axId val="206598584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'eigenvalues-drdv'!$AT$102</c15:sqref>
                        </c15:formulaRef>
                      </c:ext>
                    </c:extLst>
                    <c:strCache>
                      <c:ptCount val="1"/>
                      <c:pt idx="0">
                        <c:v>NutsCFD-init with unit vector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11"/>
                  <c:spPr>
                    <a:noFill/>
                    <a:ln w="31750">
                      <a:solidFill>
                        <a:srgbClr val="00B050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'eigenvalues-drdv'!$AU$102:$AU$111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-1.963133752E-2</c:v>
                      </c:pt>
                      <c:pt idx="1">
                        <c:v>-7.8286164498999992E-3</c:v>
                      </c:pt>
                      <c:pt idx="2">
                        <c:v>-9.5875990938999997E-2</c:v>
                      </c:pt>
                      <c:pt idx="3">
                        <c:v>-0.11632263119</c:v>
                      </c:pt>
                      <c:pt idx="4">
                        <c:v>-8.9273821857999994E-2</c:v>
                      </c:pt>
                      <c:pt idx="5">
                        <c:v>-0.14621372428000001</c:v>
                      </c:pt>
                      <c:pt idx="6">
                        <c:v>-6.0677996895000003E-2</c:v>
                      </c:pt>
                      <c:pt idx="7">
                        <c:v>-0.13445175100000001</c:v>
                      </c:pt>
                      <c:pt idx="8">
                        <c:v>-0.18688526664999999</c:v>
                      </c:pt>
                      <c:pt idx="9">
                        <c:v>-0.19659396503000001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'eigenvalues-drdv'!$AV$102:$AV$111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0.99854835060000002</c:v>
                      </c:pt>
                      <c:pt idx="1">
                        <c:v>1.0224748960000001</c:v>
                      </c:pt>
                      <c:pt idx="2">
                        <c:v>1.0811892637</c:v>
                      </c:pt>
                      <c:pt idx="3">
                        <c:v>1.0600824554999999</c:v>
                      </c:pt>
                      <c:pt idx="4">
                        <c:v>1.1303180908999999</c:v>
                      </c:pt>
                      <c:pt idx="5">
                        <c:v>1.0178280946</c:v>
                      </c:pt>
                      <c:pt idx="6">
                        <c:v>1.1777340236</c:v>
                      </c:pt>
                      <c:pt idx="7">
                        <c:v>1.1126384325000001</c:v>
                      </c:pt>
                      <c:pt idx="8">
                        <c:v>0.99407363778000002</c:v>
                      </c:pt>
                      <c:pt idx="9">
                        <c:v>1.0704830163000001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AA77-4357-8FFB-7722E3B81358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'eigenvalues-drdv'!$AT$89</c15:sqref>
                        </c15:formulaRef>
                      </c:ext>
                    </c:extLst>
                    <c:strCache>
                      <c:ptCount val="1"/>
                      <c:pt idx="0">
                        <c:v>NutsCFD-init with residual vector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'eigenvalues-drdv'!$AU$90:$AU$99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-0.1096667003</c:v>
                      </c:pt>
                      <c:pt idx="1">
                        <c:v>-9.3770006234000003E-2</c:v>
                      </c:pt>
                      <c:pt idx="2">
                        <c:v>-0.10586598463999999</c:v>
                      </c:pt>
                      <c:pt idx="3">
                        <c:v>-7.4669620793000005E-2</c:v>
                      </c:pt>
                      <c:pt idx="4">
                        <c:v>-0.14692089693999999</c:v>
                      </c:pt>
                      <c:pt idx="5">
                        <c:v>-0.15278372308999999</c:v>
                      </c:pt>
                      <c:pt idx="6">
                        <c:v>-5.5253695839E-2</c:v>
                      </c:pt>
                      <c:pt idx="7">
                        <c:v>-0.18639559177000001</c:v>
                      </c:pt>
                      <c:pt idx="8">
                        <c:v>-0.14436802426000001</c:v>
                      </c:pt>
                      <c:pt idx="9">
                        <c:v>-4.5755855085999997E-2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'eigenvalues-drdv'!$AV$90:$AV$99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1.0438875433000001</c:v>
                      </c:pt>
                      <c:pt idx="1">
                        <c:v>1.0779421337999999</c:v>
                      </c:pt>
                      <c:pt idx="2">
                        <c:v>1.0753363714999999</c:v>
                      </c:pt>
                      <c:pt idx="3">
                        <c:v>1.1191270347</c:v>
                      </c:pt>
                      <c:pt idx="4">
                        <c:v>1.0182304737000001</c:v>
                      </c:pt>
                      <c:pt idx="5">
                        <c:v>1.0256154835</c:v>
                      </c:pt>
                      <c:pt idx="6">
                        <c:v>1.1596525984999999</c:v>
                      </c:pt>
                      <c:pt idx="7">
                        <c:v>0.99114406730000004</c:v>
                      </c:pt>
                      <c:pt idx="8">
                        <c:v>1.1227009008</c:v>
                      </c:pt>
                      <c:pt idx="9">
                        <c:v>1.1963200635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AA77-4357-8FFB-7722E3B81358}"/>
                  </c:ext>
                </c:extLst>
              </c15:ser>
            </c15:filteredScatterSeries>
          </c:ext>
        </c:extLst>
      </c:scatterChart>
      <c:valAx>
        <c:axId val="2065984208"/>
        <c:scaling>
          <c:orientation val="minMax"/>
          <c:max val="0"/>
          <c:min val="-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5840"/>
        <c:crosses val="autoZero"/>
        <c:crossBetween val="midCat"/>
        <c:majorUnit val="0.2"/>
      </c:valAx>
      <c:valAx>
        <c:axId val="2065985840"/>
        <c:scaling>
          <c:orientation val="minMax"/>
          <c:max val="1.5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4208"/>
        <c:crossesAt val="-1"/>
        <c:crossBetween val="midCat"/>
        <c:majorUnit val="0.5"/>
      </c:valAx>
      <c:spPr>
        <a:noFill/>
        <a:ln w="12700">
          <a:solidFill>
            <a:srgbClr val="FF0000"/>
          </a:solidFill>
        </a:ln>
        <a:effectLst/>
      </c:spPr>
    </c:plotArea>
    <c:legend>
      <c:legendPos val="l"/>
      <c:layout>
        <c:manualLayout>
          <c:xMode val="edge"/>
          <c:yMode val="edge"/>
          <c:x val="9.2131388888888888E-2"/>
          <c:y val="0.67905083333333338"/>
          <c:w val="0.68183972222222222"/>
          <c:h val="0.134149999999999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51638888888889"/>
          <c:y val="2.5040985261457701E-2"/>
          <c:w val="0.7977280555555557"/>
          <c:h val="0.79843527777777779"/>
        </c:manualLayout>
      </c:layout>
      <c:scatterChart>
        <c:scatterStyle val="lineMarker"/>
        <c:varyColors val="0"/>
        <c:ser>
          <c:idx val="0"/>
          <c:order val="0"/>
          <c:tx>
            <c:strRef>
              <c:f>'eigenvalues-drdv'!$AU$80</c:f>
              <c:strCache>
                <c:ptCount val="1"/>
                <c:pt idx="0">
                  <c:v>Matlab eigs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FF0000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'eigenvalues-drdv'!$AE$82:$AE$171</c:f>
              <c:numCache>
                <c:formatCode>General</c:formatCode>
                <c:ptCount val="90"/>
                <c:pt idx="0">
                  <c:v>-0.10970000000000001</c:v>
                </c:pt>
                <c:pt idx="1">
                  <c:v>-9.3799999999999994E-2</c:v>
                </c:pt>
                <c:pt idx="2">
                  <c:v>-0.10589999999999999</c:v>
                </c:pt>
                <c:pt idx="3">
                  <c:v>-7.4700000000000003E-2</c:v>
                </c:pt>
                <c:pt idx="4">
                  <c:v>-0.1469</c:v>
                </c:pt>
                <c:pt idx="5">
                  <c:v>-0.15279999999999999</c:v>
                </c:pt>
                <c:pt idx="6">
                  <c:v>-5.5300000000000002E-2</c:v>
                </c:pt>
                <c:pt idx="7">
                  <c:v>-0.18640000000000001</c:v>
                </c:pt>
                <c:pt idx="8">
                  <c:v>-0.1444</c:v>
                </c:pt>
                <c:pt idx="9">
                  <c:v>-4.58E-2</c:v>
                </c:pt>
                <c:pt idx="10">
                  <c:v>-0.1671</c:v>
                </c:pt>
                <c:pt idx="11">
                  <c:v>-0.215</c:v>
                </c:pt>
                <c:pt idx="12">
                  <c:v>-0.22109999999999999</c:v>
                </c:pt>
                <c:pt idx="13">
                  <c:v>-4.3200000000000002E-2</c:v>
                </c:pt>
                <c:pt idx="14">
                  <c:v>-0.2326</c:v>
                </c:pt>
                <c:pt idx="15">
                  <c:v>-4.8099999999999997E-2</c:v>
                </c:pt>
                <c:pt idx="16">
                  <c:v>-6.3E-2</c:v>
                </c:pt>
                <c:pt idx="17">
                  <c:v>-0.24249999999999999</c:v>
                </c:pt>
                <c:pt idx="18">
                  <c:v>-0.30719999999999997</c:v>
                </c:pt>
                <c:pt idx="19">
                  <c:v>-0.32050000000000001</c:v>
                </c:pt>
                <c:pt idx="20">
                  <c:v>-8.9599999999999999E-2</c:v>
                </c:pt>
                <c:pt idx="21">
                  <c:v>-0.2465</c:v>
                </c:pt>
                <c:pt idx="22">
                  <c:v>-0.2001</c:v>
                </c:pt>
                <c:pt idx="23">
                  <c:v>-0.12989999999999999</c:v>
                </c:pt>
                <c:pt idx="24">
                  <c:v>-0.2457</c:v>
                </c:pt>
                <c:pt idx="25">
                  <c:v>-8.8599999999999998E-2</c:v>
                </c:pt>
                <c:pt idx="26">
                  <c:v>-0.186</c:v>
                </c:pt>
                <c:pt idx="27">
                  <c:v>-0.41720000000000002</c:v>
                </c:pt>
                <c:pt idx="28">
                  <c:v>-0.24210000000000001</c:v>
                </c:pt>
                <c:pt idx="29">
                  <c:v>-0.2011</c:v>
                </c:pt>
                <c:pt idx="30">
                  <c:v>-0.1182</c:v>
                </c:pt>
                <c:pt idx="31">
                  <c:v>-0.22839999999999999</c:v>
                </c:pt>
                <c:pt idx="32">
                  <c:v>-0.1014</c:v>
                </c:pt>
                <c:pt idx="33">
                  <c:v>-0.1012</c:v>
                </c:pt>
                <c:pt idx="34">
                  <c:v>-0.27</c:v>
                </c:pt>
                <c:pt idx="35">
                  <c:v>-0.31069999999999998</c:v>
                </c:pt>
                <c:pt idx="36">
                  <c:v>-0.11360000000000001</c:v>
                </c:pt>
                <c:pt idx="37">
                  <c:v>-0.27600000000000002</c:v>
                </c:pt>
                <c:pt idx="38">
                  <c:v>-0.25159999999999999</c:v>
                </c:pt>
                <c:pt idx="39">
                  <c:v>-0.34200000000000003</c:v>
                </c:pt>
                <c:pt idx="40">
                  <c:v>-0.42520000000000002</c:v>
                </c:pt>
                <c:pt idx="41">
                  <c:v>-0.15160000000000001</c:v>
                </c:pt>
                <c:pt idx="42">
                  <c:v>-0.33289999999999997</c:v>
                </c:pt>
                <c:pt idx="43">
                  <c:v>-0.39810000000000001</c:v>
                </c:pt>
                <c:pt idx="44">
                  <c:v>-0.15329999999999999</c:v>
                </c:pt>
                <c:pt idx="45">
                  <c:v>-0.25569999999999998</c:v>
                </c:pt>
                <c:pt idx="46">
                  <c:v>-0.52559999999999996</c:v>
                </c:pt>
                <c:pt idx="47">
                  <c:v>-0.186</c:v>
                </c:pt>
                <c:pt idx="48">
                  <c:v>-0.12989999999999999</c:v>
                </c:pt>
                <c:pt idx="49">
                  <c:v>-0.65949999999999998</c:v>
                </c:pt>
                <c:pt idx="50">
                  <c:v>-8.9599999999999999E-2</c:v>
                </c:pt>
                <c:pt idx="51">
                  <c:v>-0.2908</c:v>
                </c:pt>
                <c:pt idx="52">
                  <c:v>-0.69220000000000004</c:v>
                </c:pt>
                <c:pt idx="53">
                  <c:v>-6.3E-2</c:v>
                </c:pt>
                <c:pt idx="54">
                  <c:v>-0.2001</c:v>
                </c:pt>
                <c:pt idx="55">
                  <c:v>-4.8099999999999997E-2</c:v>
                </c:pt>
                <c:pt idx="56">
                  <c:v>-0.73370000000000002</c:v>
                </c:pt>
                <c:pt idx="57">
                  <c:v>-0.70250000000000001</c:v>
                </c:pt>
                <c:pt idx="58">
                  <c:v>-4.3200000000000002E-2</c:v>
                </c:pt>
                <c:pt idx="59">
                  <c:v>-4.58E-2</c:v>
                </c:pt>
                <c:pt idx="60">
                  <c:v>-0.29970000000000002</c:v>
                </c:pt>
                <c:pt idx="61">
                  <c:v>-0.25069999999999998</c:v>
                </c:pt>
                <c:pt idx="62">
                  <c:v>-0.27650000000000002</c:v>
                </c:pt>
                <c:pt idx="63">
                  <c:v>-0.25890000000000002</c:v>
                </c:pt>
                <c:pt idx="64">
                  <c:v>-0.39639999999999997</c:v>
                </c:pt>
                <c:pt idx="65">
                  <c:v>-0.2908</c:v>
                </c:pt>
                <c:pt idx="66">
                  <c:v>-0.46579999999999999</c:v>
                </c:pt>
                <c:pt idx="67">
                  <c:v>-0.15329999999999999</c:v>
                </c:pt>
                <c:pt idx="68">
                  <c:v>-0.15160000000000001</c:v>
                </c:pt>
                <c:pt idx="69">
                  <c:v>-0.49680000000000002</c:v>
                </c:pt>
                <c:pt idx="70">
                  <c:v>-0.57620000000000005</c:v>
                </c:pt>
                <c:pt idx="71">
                  <c:v>-0.25159999999999999</c:v>
                </c:pt>
                <c:pt idx="72">
                  <c:v>-0.27600000000000002</c:v>
                </c:pt>
                <c:pt idx="73">
                  <c:v>-0.60270000000000001</c:v>
                </c:pt>
                <c:pt idx="74">
                  <c:v>-0.34200000000000003</c:v>
                </c:pt>
                <c:pt idx="75">
                  <c:v>-0.2404</c:v>
                </c:pt>
                <c:pt idx="76">
                  <c:v>-0.27</c:v>
                </c:pt>
                <c:pt idx="77">
                  <c:v>-0.1353</c:v>
                </c:pt>
                <c:pt idx="78">
                  <c:v>-0.1182</c:v>
                </c:pt>
                <c:pt idx="79">
                  <c:v>-0.74370000000000003</c:v>
                </c:pt>
                <c:pt idx="80">
                  <c:v>-0.74590000000000001</c:v>
                </c:pt>
                <c:pt idx="81">
                  <c:v>-0.78659999999999997</c:v>
                </c:pt>
                <c:pt idx="82">
                  <c:v>-0.70250000000000001</c:v>
                </c:pt>
                <c:pt idx="83">
                  <c:v>-0.73140000000000005</c:v>
                </c:pt>
                <c:pt idx="84">
                  <c:v>-0.87429999999999997</c:v>
                </c:pt>
                <c:pt idx="85">
                  <c:v>-0.22839999999999999</c:v>
                </c:pt>
                <c:pt idx="86">
                  <c:v>-0.72419999999999995</c:v>
                </c:pt>
                <c:pt idx="87">
                  <c:v>-0.82399999999999995</c:v>
                </c:pt>
                <c:pt idx="88">
                  <c:v>-0.92589999999999995</c:v>
                </c:pt>
                <c:pt idx="89">
                  <c:v>-0.77690000000000003</c:v>
                </c:pt>
              </c:numCache>
            </c:numRef>
          </c:xVal>
          <c:yVal>
            <c:numRef>
              <c:f>'eigenvalues-drdv'!$AF$82:$AF$171</c:f>
              <c:numCache>
                <c:formatCode>General</c:formatCode>
                <c:ptCount val="90"/>
                <c:pt idx="0">
                  <c:v>1.0439000000000001</c:v>
                </c:pt>
                <c:pt idx="1">
                  <c:v>1.0779000000000001</c:v>
                </c:pt>
                <c:pt idx="2">
                  <c:v>1.0752999999999999</c:v>
                </c:pt>
                <c:pt idx="3">
                  <c:v>1.1191</c:v>
                </c:pt>
                <c:pt idx="4">
                  <c:v>1.0182</c:v>
                </c:pt>
                <c:pt idx="5">
                  <c:v>1.0256000000000001</c:v>
                </c:pt>
                <c:pt idx="6">
                  <c:v>1.1597</c:v>
                </c:pt>
                <c:pt idx="7">
                  <c:v>0.99109999999999998</c:v>
                </c:pt>
                <c:pt idx="8">
                  <c:v>1.1227</c:v>
                </c:pt>
                <c:pt idx="9">
                  <c:v>1.1962999999999999</c:v>
                </c:pt>
                <c:pt idx="10">
                  <c:v>0.87549999999999994</c:v>
                </c:pt>
                <c:pt idx="11">
                  <c:v>0.94469999999999998</c:v>
                </c:pt>
                <c:pt idx="12">
                  <c:v>0.97209999999999996</c:v>
                </c:pt>
                <c:pt idx="13">
                  <c:v>1.2303999999999999</c:v>
                </c:pt>
                <c:pt idx="14">
                  <c:v>0.87890000000000001</c:v>
                </c:pt>
                <c:pt idx="15">
                  <c:v>1.2645</c:v>
                </c:pt>
                <c:pt idx="16">
                  <c:v>1.2996000000000001</c:v>
                </c:pt>
                <c:pt idx="17">
                  <c:v>0.80289999999999995</c:v>
                </c:pt>
                <c:pt idx="18">
                  <c:v>0.89600000000000002</c:v>
                </c:pt>
                <c:pt idx="19">
                  <c:v>1.1319999999999999</c:v>
                </c:pt>
                <c:pt idx="20">
                  <c:v>1.3360000000000001</c:v>
                </c:pt>
                <c:pt idx="21">
                  <c:v>0.72140000000000004</c:v>
                </c:pt>
                <c:pt idx="22">
                  <c:v>1.3193999999999999</c:v>
                </c:pt>
                <c:pt idx="23">
                  <c:v>1.3781000000000001</c:v>
                </c:pt>
                <c:pt idx="24">
                  <c:v>0.63439999999999996</c:v>
                </c:pt>
                <c:pt idx="25">
                  <c:v>0.55989999999999995</c:v>
                </c:pt>
                <c:pt idx="26">
                  <c:v>1.4340999999999999</c:v>
                </c:pt>
                <c:pt idx="27">
                  <c:v>0.74990000000000001</c:v>
                </c:pt>
                <c:pt idx="28">
                  <c:v>0.53969999999999996</c:v>
                </c:pt>
                <c:pt idx="29">
                  <c:v>0.49359999999999998</c:v>
                </c:pt>
                <c:pt idx="30">
                  <c:v>2.1690999999999998</c:v>
                </c:pt>
                <c:pt idx="31">
                  <c:v>2.0047000000000001</c:v>
                </c:pt>
                <c:pt idx="32">
                  <c:v>1.7839</c:v>
                </c:pt>
                <c:pt idx="33">
                  <c:v>1.6442000000000001</c:v>
                </c:pt>
                <c:pt idx="34">
                  <c:v>2.2770999999999999</c:v>
                </c:pt>
                <c:pt idx="35">
                  <c:v>1.7165999999999999</c:v>
                </c:pt>
                <c:pt idx="36">
                  <c:v>1.5644</c:v>
                </c:pt>
                <c:pt idx="37">
                  <c:v>2.4083999999999999</c:v>
                </c:pt>
                <c:pt idx="38">
                  <c:v>2.4346000000000001</c:v>
                </c:pt>
                <c:pt idx="39">
                  <c:v>2.3900999999999999</c:v>
                </c:pt>
                <c:pt idx="40">
                  <c:v>1.7015</c:v>
                </c:pt>
                <c:pt idx="41">
                  <c:v>2.4980000000000002</c:v>
                </c:pt>
                <c:pt idx="42">
                  <c:v>1.5801000000000001</c:v>
                </c:pt>
                <c:pt idx="43">
                  <c:v>1.635</c:v>
                </c:pt>
                <c:pt idx="44">
                  <c:v>2.5301</c:v>
                </c:pt>
                <c:pt idx="45">
                  <c:v>1.5065999999999999</c:v>
                </c:pt>
                <c:pt idx="46">
                  <c:v>1.7421</c:v>
                </c:pt>
                <c:pt idx="47">
                  <c:v>1.4340999999999999</c:v>
                </c:pt>
                <c:pt idx="48">
                  <c:v>1.3781000000000001</c:v>
                </c:pt>
                <c:pt idx="49">
                  <c:v>1.9371</c:v>
                </c:pt>
                <c:pt idx="50">
                  <c:v>1.3360000000000001</c:v>
                </c:pt>
                <c:pt idx="51">
                  <c:v>2.6269999999999998</c:v>
                </c:pt>
                <c:pt idx="52">
                  <c:v>2.0137</c:v>
                </c:pt>
                <c:pt idx="53">
                  <c:v>1.2996000000000001</c:v>
                </c:pt>
                <c:pt idx="54">
                  <c:v>1.3193999999999999</c:v>
                </c:pt>
                <c:pt idx="55">
                  <c:v>1.2645</c:v>
                </c:pt>
                <c:pt idx="56">
                  <c:v>1.885</c:v>
                </c:pt>
                <c:pt idx="57">
                  <c:v>2.2866</c:v>
                </c:pt>
                <c:pt idx="58">
                  <c:v>1.2303999999999999</c:v>
                </c:pt>
                <c:pt idx="59">
                  <c:v>1.1962999999999999</c:v>
                </c:pt>
                <c:pt idx="60">
                  <c:v>2.9192999999999998</c:v>
                </c:pt>
                <c:pt idx="61">
                  <c:v>3.1892</c:v>
                </c:pt>
                <c:pt idx="62">
                  <c:v>2.8378000000000001</c:v>
                </c:pt>
                <c:pt idx="63">
                  <c:v>3.2763</c:v>
                </c:pt>
                <c:pt idx="64">
                  <c:v>3.0529000000000002</c:v>
                </c:pt>
                <c:pt idx="65">
                  <c:v>2.6269999999999998</c:v>
                </c:pt>
                <c:pt idx="66">
                  <c:v>3.1276999999999999</c:v>
                </c:pt>
                <c:pt idx="67">
                  <c:v>2.5301</c:v>
                </c:pt>
                <c:pt idx="68">
                  <c:v>2.4980000000000002</c:v>
                </c:pt>
                <c:pt idx="69">
                  <c:v>3.2069000000000001</c:v>
                </c:pt>
                <c:pt idx="70">
                  <c:v>3.1735000000000002</c:v>
                </c:pt>
                <c:pt idx="71">
                  <c:v>2.4346000000000001</c:v>
                </c:pt>
                <c:pt idx="72">
                  <c:v>2.4083999999999999</c:v>
                </c:pt>
                <c:pt idx="73">
                  <c:v>3.3235000000000001</c:v>
                </c:pt>
                <c:pt idx="74">
                  <c:v>2.3900999999999999</c:v>
                </c:pt>
                <c:pt idx="75">
                  <c:v>3.7183000000000002</c:v>
                </c:pt>
                <c:pt idx="76">
                  <c:v>2.2770999999999999</c:v>
                </c:pt>
                <c:pt idx="77">
                  <c:v>3.7951000000000001</c:v>
                </c:pt>
                <c:pt idx="78">
                  <c:v>2.1690999999999998</c:v>
                </c:pt>
                <c:pt idx="79">
                  <c:v>3.44</c:v>
                </c:pt>
                <c:pt idx="80">
                  <c:v>3.4971000000000001</c:v>
                </c:pt>
                <c:pt idx="81">
                  <c:v>3.5640000000000001</c:v>
                </c:pt>
                <c:pt idx="82">
                  <c:v>2.2866</c:v>
                </c:pt>
                <c:pt idx="83">
                  <c:v>3.7113</c:v>
                </c:pt>
                <c:pt idx="84">
                  <c:v>2.4733000000000001</c:v>
                </c:pt>
                <c:pt idx="85">
                  <c:v>2.0047000000000001</c:v>
                </c:pt>
                <c:pt idx="86">
                  <c:v>3.7223999999999999</c:v>
                </c:pt>
                <c:pt idx="87">
                  <c:v>2.3906999999999998</c:v>
                </c:pt>
                <c:pt idx="88">
                  <c:v>2.5573000000000001</c:v>
                </c:pt>
                <c:pt idx="89">
                  <c:v>2.3157999999999999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A77-4357-8FFB-7722E3B81358}"/>
            </c:ext>
          </c:extLst>
        </c:ser>
        <c:ser>
          <c:idx val="2"/>
          <c:order val="1"/>
          <c:tx>
            <c:strRef>
              <c:f>'eigenvalues-drdv'!$AT$90</c:f>
              <c:strCache>
                <c:ptCount val="1"/>
                <c:pt idx="0">
                  <c:v>NutsCFD-init with flow solution</c:v>
                </c:pt>
              </c:strCache>
              <c:extLst xmlns:c15="http://schemas.microsoft.com/office/drawing/2012/chart"/>
            </c:strRef>
          </c:tx>
          <c:spPr>
            <a:ln w="25400" cap="rnd">
              <a:noFill/>
              <a:round/>
            </a:ln>
            <a:effectLst/>
          </c:spPr>
          <c:marker>
            <c:symbol val="plus"/>
            <c:size val="21"/>
            <c:spPr>
              <a:noFill/>
              <a:ln w="22225">
                <a:solidFill>
                  <a:schemeClr val="tx1"/>
                </a:solidFill>
              </a:ln>
              <a:effectLst/>
            </c:spPr>
          </c:marker>
          <c:xVal>
            <c:numRef>
              <c:f>'eigenvalues-drdv'!$AU$90:$AU$99</c:f>
              <c:numCache>
                <c:formatCode>0.00E+00</c:formatCode>
                <c:ptCount val="10"/>
                <c:pt idx="0">
                  <c:v>-0.1096667003</c:v>
                </c:pt>
                <c:pt idx="1">
                  <c:v>-9.3770006234000003E-2</c:v>
                </c:pt>
                <c:pt idx="2">
                  <c:v>-0.10586598463999999</c:v>
                </c:pt>
                <c:pt idx="3">
                  <c:v>-7.4669620793000005E-2</c:v>
                </c:pt>
                <c:pt idx="4">
                  <c:v>-0.14692089693999999</c:v>
                </c:pt>
                <c:pt idx="5">
                  <c:v>-0.15278372308999999</c:v>
                </c:pt>
                <c:pt idx="6">
                  <c:v>-5.5253695839E-2</c:v>
                </c:pt>
                <c:pt idx="7">
                  <c:v>-0.18639559177000001</c:v>
                </c:pt>
                <c:pt idx="8">
                  <c:v>-0.14436802426000001</c:v>
                </c:pt>
                <c:pt idx="9">
                  <c:v>-4.5755855085999997E-2</c:v>
                </c:pt>
              </c:numCache>
              <c:extLst xmlns:c15="http://schemas.microsoft.com/office/drawing/2012/chart"/>
            </c:numRef>
          </c:xVal>
          <c:yVal>
            <c:numRef>
              <c:f>'eigenvalues-drdv'!$AV$90:$AV$99</c:f>
              <c:numCache>
                <c:formatCode>0.00E+00</c:formatCode>
                <c:ptCount val="10"/>
                <c:pt idx="0">
                  <c:v>1.0438875433000001</c:v>
                </c:pt>
                <c:pt idx="1">
                  <c:v>1.0779421337999999</c:v>
                </c:pt>
                <c:pt idx="2">
                  <c:v>1.0753363714999999</c:v>
                </c:pt>
                <c:pt idx="3">
                  <c:v>1.1191270347</c:v>
                </c:pt>
                <c:pt idx="4">
                  <c:v>1.0182304737000001</c:v>
                </c:pt>
                <c:pt idx="5">
                  <c:v>1.0256154835</c:v>
                </c:pt>
                <c:pt idx="6">
                  <c:v>1.1596525984999999</c:v>
                </c:pt>
                <c:pt idx="7">
                  <c:v>0.99114406730000004</c:v>
                </c:pt>
                <c:pt idx="8">
                  <c:v>1.1227009008</c:v>
                </c:pt>
                <c:pt idx="9">
                  <c:v>1.1963200635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AA77-4357-8FFB-7722E3B81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5984208"/>
        <c:axId val="206598584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'eigenvalues-drdv'!$AT$102</c15:sqref>
                        </c15:formulaRef>
                      </c:ext>
                    </c:extLst>
                    <c:strCache>
                      <c:ptCount val="1"/>
                      <c:pt idx="0">
                        <c:v>NutsCFD-init with unit vector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x"/>
                  <c:size val="11"/>
                  <c:spPr>
                    <a:noFill/>
                    <a:ln w="31750">
                      <a:solidFill>
                        <a:srgbClr val="00B050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'eigenvalues-drdv'!$AU$102:$AU$111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-1.963133752E-2</c:v>
                      </c:pt>
                      <c:pt idx="1">
                        <c:v>-7.8286164498999992E-3</c:v>
                      </c:pt>
                      <c:pt idx="2">
                        <c:v>-9.5875990938999997E-2</c:v>
                      </c:pt>
                      <c:pt idx="3">
                        <c:v>-0.11632263119</c:v>
                      </c:pt>
                      <c:pt idx="4">
                        <c:v>-8.9273821857999994E-2</c:v>
                      </c:pt>
                      <c:pt idx="5">
                        <c:v>-0.14621372428000001</c:v>
                      </c:pt>
                      <c:pt idx="6">
                        <c:v>-6.0677996895000003E-2</c:v>
                      </c:pt>
                      <c:pt idx="7">
                        <c:v>-0.13445175100000001</c:v>
                      </c:pt>
                      <c:pt idx="8">
                        <c:v>-0.18688526664999999</c:v>
                      </c:pt>
                      <c:pt idx="9">
                        <c:v>-0.19659396503000001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'eigenvalues-drdv'!$AV$102:$AV$111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0.99854835060000002</c:v>
                      </c:pt>
                      <c:pt idx="1">
                        <c:v>1.0224748960000001</c:v>
                      </c:pt>
                      <c:pt idx="2">
                        <c:v>1.0811892637</c:v>
                      </c:pt>
                      <c:pt idx="3">
                        <c:v>1.0600824554999999</c:v>
                      </c:pt>
                      <c:pt idx="4">
                        <c:v>1.1303180908999999</c:v>
                      </c:pt>
                      <c:pt idx="5">
                        <c:v>1.0178280946</c:v>
                      </c:pt>
                      <c:pt idx="6">
                        <c:v>1.1777340236</c:v>
                      </c:pt>
                      <c:pt idx="7">
                        <c:v>1.1126384325000001</c:v>
                      </c:pt>
                      <c:pt idx="8">
                        <c:v>0.99407363778000002</c:v>
                      </c:pt>
                      <c:pt idx="9">
                        <c:v>1.0704830163000001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AA77-4357-8FFB-7722E3B81358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'eigenvalues-drdv'!$AT$89</c15:sqref>
                        </c15:formulaRef>
                      </c:ext>
                    </c:extLst>
                    <c:strCache>
                      <c:ptCount val="1"/>
                      <c:pt idx="0">
                        <c:v>NutsCFD-init with residual vector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'eigenvalues-drdv'!$AU$90:$AU$99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-0.1096667003</c:v>
                      </c:pt>
                      <c:pt idx="1">
                        <c:v>-9.3770006234000003E-2</c:v>
                      </c:pt>
                      <c:pt idx="2">
                        <c:v>-0.10586598463999999</c:v>
                      </c:pt>
                      <c:pt idx="3">
                        <c:v>-7.4669620793000005E-2</c:v>
                      </c:pt>
                      <c:pt idx="4">
                        <c:v>-0.14692089693999999</c:v>
                      </c:pt>
                      <c:pt idx="5">
                        <c:v>-0.15278372308999999</c:v>
                      </c:pt>
                      <c:pt idx="6">
                        <c:v>-5.5253695839E-2</c:v>
                      </c:pt>
                      <c:pt idx="7">
                        <c:v>-0.18639559177000001</c:v>
                      </c:pt>
                      <c:pt idx="8">
                        <c:v>-0.14436802426000001</c:v>
                      </c:pt>
                      <c:pt idx="9">
                        <c:v>-4.5755855085999997E-2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'eigenvalues-drdv'!$AV$90:$AV$99</c15:sqref>
                        </c15:formulaRef>
                      </c:ext>
                    </c:extLst>
                    <c:numCache>
                      <c:formatCode>0.00E+00</c:formatCode>
                      <c:ptCount val="10"/>
                      <c:pt idx="0">
                        <c:v>1.0438875433000001</c:v>
                      </c:pt>
                      <c:pt idx="1">
                        <c:v>1.0779421337999999</c:v>
                      </c:pt>
                      <c:pt idx="2">
                        <c:v>1.0753363714999999</c:v>
                      </c:pt>
                      <c:pt idx="3">
                        <c:v>1.1191270347</c:v>
                      </c:pt>
                      <c:pt idx="4">
                        <c:v>1.0182304737000001</c:v>
                      </c:pt>
                      <c:pt idx="5">
                        <c:v>1.0256154835</c:v>
                      </c:pt>
                      <c:pt idx="6">
                        <c:v>1.1596525984999999</c:v>
                      </c:pt>
                      <c:pt idx="7">
                        <c:v>0.99114406730000004</c:v>
                      </c:pt>
                      <c:pt idx="8">
                        <c:v>1.1227009008</c:v>
                      </c:pt>
                      <c:pt idx="9">
                        <c:v>1.1963200635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AA77-4357-8FFB-7722E3B81358}"/>
                  </c:ext>
                </c:extLst>
              </c15:ser>
            </c15:filteredScatterSeries>
          </c:ext>
        </c:extLst>
      </c:scatterChart>
      <c:valAx>
        <c:axId val="2065984208"/>
        <c:scaling>
          <c:orientation val="minMax"/>
          <c:max val="0"/>
          <c:min val="-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Real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5840"/>
        <c:crosses val="autoZero"/>
        <c:crossBetween val="midCat"/>
        <c:majorUnit val="0.2"/>
      </c:valAx>
      <c:valAx>
        <c:axId val="2065985840"/>
        <c:scaling>
          <c:orientation val="minMax"/>
          <c:max val="1.5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Imag part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5984208"/>
        <c:crossesAt val="-1"/>
        <c:crossBetween val="midCat"/>
        <c:majorUnit val="0.5"/>
      </c:valAx>
      <c:spPr>
        <a:noFill/>
        <a:ln w="12700">
          <a:solidFill>
            <a:srgbClr val="FF0000"/>
          </a:solidFill>
        </a:ln>
        <a:effectLst/>
      </c:spPr>
    </c:plotArea>
    <c:legend>
      <c:legendPos val="l"/>
      <c:layout>
        <c:manualLayout>
          <c:xMode val="edge"/>
          <c:yMode val="edge"/>
          <c:x val="9.2131388888888888E-2"/>
          <c:y val="0.67905083333333338"/>
          <c:w val="0.68183972222222222"/>
          <c:h val="0.13414999999999999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0.55568</cdr:x>
      <cdr:y>0.60168</cdr:y>
    </cdr:from>
    <cdr:to>
      <cdr:x>0.63317</cdr:x>
      <cdr:y>0.66506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32640C56-B06B-4C6B-865A-177FCDB3801E}"/>
            </a:ext>
          </a:extLst>
        </cdr:cNvPr>
        <cdr:cNvSpPr txBox="1"/>
      </cdr:nvSpPr>
      <cdr:spPr>
        <a:xfrm xmlns:a="http://schemas.openxmlformats.org/drawingml/2006/main">
          <a:off x="2565810" y="2717218"/>
          <a:ext cx="357808" cy="2862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zh-CN" sz="1100" dirty="0"/>
            <a:t>1</a:t>
          </a:r>
          <a:endParaRPr lang="zh-CN" altLang="en-US" sz="1100" dirty="0"/>
        </a:p>
      </cdr:txBody>
    </cdr:sp>
  </cdr:relSizeAnchor>
  <cdr:relSizeAnchor xmlns:cdr="http://schemas.openxmlformats.org/drawingml/2006/chartDrawing">
    <cdr:from>
      <cdr:x>0.52191</cdr:x>
      <cdr:y>0.43662</cdr:y>
    </cdr:from>
    <cdr:to>
      <cdr:x>0.5994</cdr:x>
      <cdr:y>0.5</cdr:y>
    </cdr:to>
    <cdr:sp macro="" textlink="">
      <cdr:nvSpPr>
        <cdr:cNvPr id="3" name="文本框 1">
          <a:extLst xmlns:a="http://schemas.openxmlformats.org/drawingml/2006/main">
            <a:ext uri="{FF2B5EF4-FFF2-40B4-BE49-F238E27FC236}">
              <a16:creationId xmlns:a16="http://schemas.microsoft.com/office/drawing/2014/main" id="{0542EACA-81CA-44B6-A854-F504B0389B4B}"/>
            </a:ext>
          </a:extLst>
        </cdr:cNvPr>
        <cdr:cNvSpPr txBox="1"/>
      </cdr:nvSpPr>
      <cdr:spPr>
        <a:xfrm xmlns:a="http://schemas.openxmlformats.org/drawingml/2006/main">
          <a:off x="2409876" y="1971782"/>
          <a:ext cx="357808" cy="2862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100" dirty="0"/>
            <a:t>2</a:t>
          </a:r>
          <a:endParaRPr lang="zh-CN" altLang="en-US" sz="1100" dirty="0"/>
        </a:p>
      </cdr:txBody>
    </cdr:sp>
  </cdr:relSizeAnchor>
  <cdr:relSizeAnchor xmlns:cdr="http://schemas.openxmlformats.org/drawingml/2006/chartDrawing">
    <cdr:from>
      <cdr:x>0.42251</cdr:x>
      <cdr:y>0.59623</cdr:y>
    </cdr:from>
    <cdr:to>
      <cdr:x>0.5</cdr:x>
      <cdr:y>0.65961</cdr:y>
    </cdr:to>
    <cdr:sp macro="" textlink="">
      <cdr:nvSpPr>
        <cdr:cNvPr id="4" name="文本框 1">
          <a:extLst xmlns:a="http://schemas.openxmlformats.org/drawingml/2006/main">
            <a:ext uri="{FF2B5EF4-FFF2-40B4-BE49-F238E27FC236}">
              <a16:creationId xmlns:a16="http://schemas.microsoft.com/office/drawing/2014/main" id="{F0AAA5F5-51CD-49AB-B81A-8872F6158426}"/>
            </a:ext>
          </a:extLst>
        </cdr:cNvPr>
        <cdr:cNvSpPr txBox="1"/>
      </cdr:nvSpPr>
      <cdr:spPr>
        <a:xfrm xmlns:a="http://schemas.openxmlformats.org/drawingml/2006/main">
          <a:off x="1950908" y="2692603"/>
          <a:ext cx="357808" cy="28624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1100" dirty="0"/>
            <a:t>3</a:t>
          </a:r>
          <a:endParaRPr lang="zh-CN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F1BEF-203A-44DE-B648-38718BE30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A36EAF-887F-4302-A65F-09F41EFAE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E59278-CAF9-4F66-BD82-91C30B9F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75EA5B-5E6C-4614-A0F6-D214ABF9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98FCEB-61A7-423A-8307-DF6F945A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494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CCCC81-7C94-43E5-9521-FA79BDD2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40C4D7-420E-4086-BE72-09EE1DCEF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6992BC-FB38-432D-9628-5B87870C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4788C3-DA50-49C5-A15B-DB656F025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6BA836-F441-4B01-8C5C-F7D9D4FB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05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6DBD81-BC09-47CF-8B61-876CDE935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E377D3-2475-4E12-A5A0-1C8183A25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B7B95-821A-4C2A-A917-13051387C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00786B-134E-434C-8BE1-5BF2B014F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06928-CA59-43DE-9629-CEF9A8A3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66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9E57D-BC66-44B3-9FD1-BC15E489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196565-1C44-48FE-9314-1E4B54A0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711E96-F4B0-4AF0-98D7-7D9DCD74F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314175-47DB-4361-80C4-C6557333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9470E2-3651-40A7-BE67-6A3B7180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439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F641B-53E6-43EE-A1DE-E56F9EA9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9DE5A-876B-47FC-A867-B1E40CF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902E04-8D32-4874-8BB6-FDC423F0F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58A8A9-B5F3-4F92-84F1-5D74E11E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FD9E2B-9C77-45FB-B01C-672163DE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14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AB4B2-6941-4697-AA22-FC4CF9AB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EA5DB5-3162-4267-B135-7BCA977A4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7822F2-F0EB-4FAD-A418-80BE339C9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4558C0-36E6-414B-A96D-5BE80DEE3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64D181-801D-4330-A513-27F249A0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970CBC-B55F-40E8-8C64-29F0929A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66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F08EC-94FA-4BA4-9CA5-07BC835D5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783FB3-2FF0-4551-942C-C487DCCD9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E10E16-67BB-490E-9590-5151DEA88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1F9D6A-9658-4D7D-9D20-E476B64AF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56F460A-5EA4-4E29-A1E7-CFD2EF972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14AB706-EE18-4851-A524-B88B5AA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382352-BD14-4D6E-A8AD-7706FB90C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169BEC-DEE6-4AA6-8309-0914771C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80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155AA-5FA8-4605-9FFF-3D203E89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E21982-74B9-40C9-BB2B-35984C8E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3393E6-7D99-48B7-8105-D96A12BF8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0B5A08-E09A-4DF4-8BFF-27CE1593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27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A76D7E-E4E5-4CE8-ABDE-310C3227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469FC47-E828-49DF-B3FA-E651DCBD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51553E-0AB2-4A41-BE38-8D25A1EB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099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B397C-ACC8-44B6-977F-0F5894E8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A9FA6B-B1BE-4F47-8511-EEB52ABB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A049CD-6A5F-4550-AE01-C69CE484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6479F-48E8-4627-A62A-DBB37AA5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B57C29-6078-440B-800A-84D95DC7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D4B692-2607-4FE1-8A6D-61980B12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836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B93B3-B08F-401E-8AD0-8EC332BFE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E83BDC-B831-40D8-B88D-4BD080D8B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628CBE-16F5-480A-9AA2-80E3289C9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D4C099-8D81-4AD1-A86F-FAEABAF4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875439-2E8B-4C71-B298-CB1AC954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AD071E-5501-4B44-94E4-A0A3B403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2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B260D9-D002-4B0E-9923-B71185FF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893971-AF88-42AC-AEDB-435968171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C53E1-C5F6-49FD-A00A-B8BDB5086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44CB8-B778-428E-9FF5-29BD57D71EE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9AC578-A082-4435-8D7F-4EEC0FF2B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E46272-D2E0-49B9-9D85-F445B24A0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5A085-7531-4A01-8484-DEB73D02F8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31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chart" Target="../charts/chart13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0C37D-4DDF-44EA-A200-3AAC062307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NASA Rotor67 </a:t>
            </a:r>
            <a:r>
              <a:rPr lang="zh-CN" altLang="en-US" dirty="0"/>
              <a:t>流场分析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5ADD91-CAC9-44B5-92A0-C369F1F521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510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ACC1809-0738-45EF-90D6-6715571D9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0238" r="7657" b="25198"/>
          <a:stretch/>
        </p:blipFill>
        <p:spPr>
          <a:xfrm>
            <a:off x="1276348" y="-2167380"/>
            <a:ext cx="10172701" cy="3352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EB71E0-B55B-47B9-967E-1A13A26AD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0238" r="7657" b="25198"/>
          <a:stretch/>
        </p:blipFill>
        <p:spPr>
          <a:xfrm>
            <a:off x="1276349" y="1185420"/>
            <a:ext cx="10172700" cy="3352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EE60FD-F205-4DE8-9396-E8B26A17D6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0238" r="7657" b="25198"/>
          <a:stretch/>
        </p:blipFill>
        <p:spPr>
          <a:xfrm>
            <a:off x="1276349" y="4538220"/>
            <a:ext cx="10172700" cy="3352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4D6E1A-4275-4E9D-AD8E-E65794F3D0AB}"/>
              </a:ext>
            </a:extLst>
          </p:cNvPr>
          <p:cNvSpPr txBox="1"/>
          <p:nvPr/>
        </p:nvSpPr>
        <p:spPr>
          <a:xfrm>
            <a:off x="10077988" y="-2160409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粗网格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857849-8D87-43D7-8D92-CA7259B17F71}"/>
              </a:ext>
            </a:extLst>
          </p:cNvPr>
          <p:cNvSpPr txBox="1"/>
          <p:nvPr/>
        </p:nvSpPr>
        <p:spPr>
          <a:xfrm>
            <a:off x="10077989" y="11854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中网格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388ACC-B0F1-4A6A-BA6F-C930E7ED7631}"/>
              </a:ext>
            </a:extLst>
          </p:cNvPr>
          <p:cNvSpPr txBox="1"/>
          <p:nvPr/>
        </p:nvSpPr>
        <p:spPr>
          <a:xfrm>
            <a:off x="10077989" y="453822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细网格</a:t>
            </a:r>
          </a:p>
        </p:txBody>
      </p:sp>
    </p:spTree>
    <p:extLst>
      <p:ext uri="{BB962C8B-B14F-4D97-AF65-F5344CB8AC3E}">
        <p14:creationId xmlns:p14="http://schemas.microsoft.com/office/powerpoint/2010/main" val="67460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1">
            <a:extLst>
              <a:ext uri="{FF2B5EF4-FFF2-40B4-BE49-F238E27FC236}">
                <a16:creationId xmlns:a16="http://schemas.microsoft.com/office/drawing/2014/main" id="{F5FAD4C9-C8FB-4AFB-BB43-48734E536441}"/>
              </a:ext>
            </a:extLst>
          </p:cNvPr>
          <p:cNvGraphicFramePr>
            <a:graphicFrameLocks/>
          </p:cNvGraphicFramePr>
          <p:nvPr/>
        </p:nvGraphicFramePr>
        <p:xfrm>
          <a:off x="529428" y="72900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4">
            <a:extLst>
              <a:ext uri="{FF2B5EF4-FFF2-40B4-BE49-F238E27FC236}">
                <a16:creationId xmlns:a16="http://schemas.microsoft.com/office/drawing/2014/main" id="{DE941576-7F1C-4E5A-A120-DC339AA26FD1}"/>
              </a:ext>
            </a:extLst>
          </p:cNvPr>
          <p:cNvGraphicFramePr>
            <a:graphicFrameLocks/>
          </p:cNvGraphicFramePr>
          <p:nvPr/>
        </p:nvGraphicFramePr>
        <p:xfrm>
          <a:off x="6096000" y="72900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50608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2E0E1-4EFC-44C8-8605-E5169FB80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Update on the eigenvalue analysis using ARPACK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0A4240-B0F9-4227-AC8E-5AB9A21D10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Shenren Xu</a:t>
            </a:r>
          </a:p>
        </p:txBody>
      </p:sp>
    </p:spTree>
    <p:extLst>
      <p:ext uri="{BB962C8B-B14F-4D97-AF65-F5344CB8AC3E}">
        <p14:creationId xmlns:p14="http://schemas.microsoft.com/office/powerpoint/2010/main" val="263370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E302D-47F8-42F3-89D9-11D8476D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0 description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7F7BF-7429-40F6-AC8E-F3F3A41F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Compute the critical eigenvalues laminar flow around cylinder</a:t>
            </a:r>
          </a:p>
          <a:p>
            <a:pPr lvl="1"/>
            <a:r>
              <a:rPr lang="en-US" altLang="zh-CN" dirty="0"/>
              <a:t>59200 grid points (2 layers in z-direction, thus 29600 grid points in 2D)</a:t>
            </a:r>
          </a:p>
          <a:p>
            <a:pPr lvl="1"/>
            <a:r>
              <a:rPr lang="en-US" altLang="zh-CN" dirty="0"/>
              <a:t>The linear solver convergence for the last nonlinear iteration at Re=46 is shown below for different number of cores.</a:t>
            </a:r>
            <a:r>
              <a:rPr lang="zh-CN" altLang="en-US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4E01AC-B2C4-46E8-8C9E-BFBC987983C5}"/>
              </a:ext>
            </a:extLst>
          </p:cNvPr>
          <p:cNvSpPr txBox="1"/>
          <p:nvPr/>
        </p:nvSpPr>
        <p:spPr>
          <a:xfrm>
            <a:off x="7215135" y="4467497"/>
            <a:ext cx="3847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convergence rate deterioration with increased number of cores is not so bad for this case.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440C3E-7305-40BB-8DBD-395209BAE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3" b="5443"/>
          <a:stretch/>
        </p:blipFill>
        <p:spPr>
          <a:xfrm>
            <a:off x="1190895" y="3429000"/>
            <a:ext cx="5429879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9945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E302D-47F8-42F3-89D9-11D8476D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0 eigenvalue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7F7BF-7429-40F6-AC8E-F3F3A41F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Compute the critical eigenvalues laminar flow around cylinder</a:t>
            </a:r>
          </a:p>
          <a:p>
            <a:pPr lvl="1"/>
            <a:r>
              <a:rPr lang="en-US" altLang="zh-CN" dirty="0"/>
              <a:t>Compute the eigenvalue at Re=46 with full </a:t>
            </a:r>
            <a:r>
              <a:rPr lang="en-US" altLang="zh-CN" dirty="0" err="1"/>
              <a:t>gmres</a:t>
            </a:r>
            <a:r>
              <a:rPr lang="en-US" altLang="zh-CN" dirty="0"/>
              <a:t> (</a:t>
            </a:r>
            <a:r>
              <a:rPr lang="en-US" altLang="zh-CN" dirty="0" err="1"/>
              <a:t>tol</a:t>
            </a:r>
            <a:r>
              <a:rPr lang="en-US" altLang="zh-CN" dirty="0"/>
              <a:t>=1e-6). Search for 10 eigenvalues for shift=5i, with maximum 50 </a:t>
            </a:r>
            <a:r>
              <a:rPr lang="en-US" altLang="zh-CN" dirty="0" err="1"/>
              <a:t>Krylov</a:t>
            </a:r>
            <a:r>
              <a:rPr lang="en-US" altLang="zh-CN" dirty="0"/>
              <a:t> vectors. Initialized with residual vector. 10 eigenvalues found after 50 ARPACK outer </a:t>
            </a:r>
            <a:r>
              <a:rPr lang="en-US" altLang="zh-CN" dirty="0" err="1"/>
              <a:t>iter</a:t>
            </a:r>
            <a:r>
              <a:rPr lang="en-US" altLang="zh-CN" dirty="0"/>
              <a:t>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823FC1-D524-4283-8B38-22EBD2E0D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8" b="5248"/>
          <a:stretch/>
        </p:blipFill>
        <p:spPr>
          <a:xfrm>
            <a:off x="1190897" y="3429000"/>
            <a:ext cx="5429877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Chart 1">
            <a:extLst>
              <a:ext uri="{FF2B5EF4-FFF2-40B4-BE49-F238E27FC236}">
                <a16:creationId xmlns:a16="http://schemas.microsoft.com/office/drawing/2014/main" id="{31689E74-F50E-48C2-AE12-F252F7CA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9723533"/>
              </p:ext>
            </p:extLst>
          </p:nvPr>
        </p:nvGraphicFramePr>
        <p:xfrm>
          <a:off x="7032669" y="3429000"/>
          <a:ext cx="360000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577100F-F26C-4681-92E3-6D7643F0027B}"/>
              </a:ext>
            </a:extLst>
          </p:cNvPr>
          <p:cNvSpPr txBox="1"/>
          <p:nvPr/>
        </p:nvSpPr>
        <p:spPr>
          <a:xfrm>
            <a:off x="2106593" y="5066412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First linear solve</a:t>
            </a:r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ABD59B8-AA5E-42EC-8F43-D25A2C10C5D3}"/>
              </a:ext>
            </a:extLst>
          </p:cNvPr>
          <p:cNvSpPr/>
          <p:nvPr/>
        </p:nvSpPr>
        <p:spPr>
          <a:xfrm>
            <a:off x="3767318" y="4956961"/>
            <a:ext cx="209005" cy="274320"/>
          </a:xfrm>
          <a:custGeom>
            <a:avLst/>
            <a:gdLst>
              <a:gd name="connsiteX0" fmla="*/ 0 w 209005"/>
              <a:gd name="connsiteY0" fmla="*/ 274320 h 274320"/>
              <a:gd name="connsiteX1" fmla="*/ 137160 w 209005"/>
              <a:gd name="connsiteY1" fmla="*/ 163285 h 274320"/>
              <a:gd name="connsiteX2" fmla="*/ 209005 w 209005"/>
              <a:gd name="connsiteY2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005" h="274320">
                <a:moveTo>
                  <a:pt x="0" y="274320"/>
                </a:moveTo>
                <a:cubicBezTo>
                  <a:pt x="51163" y="241662"/>
                  <a:pt x="102326" y="209005"/>
                  <a:pt x="137160" y="163285"/>
                </a:cubicBezTo>
                <a:cubicBezTo>
                  <a:pt x="171994" y="117565"/>
                  <a:pt x="190499" y="58782"/>
                  <a:pt x="209005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DBA52D-1A3D-4B3F-B14E-BFFD025297E0}"/>
              </a:ext>
            </a:extLst>
          </p:cNvPr>
          <p:cNvSpPr txBox="1"/>
          <p:nvPr/>
        </p:nvSpPr>
        <p:spPr>
          <a:xfrm>
            <a:off x="2378686" y="5497096"/>
            <a:ext cx="2927404" cy="369332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Subsequent 49 linear solves</a:t>
            </a:r>
            <a:endParaRPr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ECCF9FC-6FC2-45BF-905D-189F6649E026}"/>
              </a:ext>
            </a:extLst>
          </p:cNvPr>
          <p:cNvSpPr/>
          <p:nvPr/>
        </p:nvSpPr>
        <p:spPr>
          <a:xfrm>
            <a:off x="5201588" y="5362703"/>
            <a:ext cx="209005" cy="274320"/>
          </a:xfrm>
          <a:custGeom>
            <a:avLst/>
            <a:gdLst>
              <a:gd name="connsiteX0" fmla="*/ 0 w 209005"/>
              <a:gd name="connsiteY0" fmla="*/ 274320 h 274320"/>
              <a:gd name="connsiteX1" fmla="*/ 137160 w 209005"/>
              <a:gd name="connsiteY1" fmla="*/ 163285 h 274320"/>
              <a:gd name="connsiteX2" fmla="*/ 209005 w 209005"/>
              <a:gd name="connsiteY2" fmla="*/ 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005" h="274320">
                <a:moveTo>
                  <a:pt x="0" y="274320"/>
                </a:moveTo>
                <a:cubicBezTo>
                  <a:pt x="51163" y="241662"/>
                  <a:pt x="102326" y="209005"/>
                  <a:pt x="137160" y="163285"/>
                </a:cubicBezTo>
                <a:cubicBezTo>
                  <a:pt x="171994" y="117565"/>
                  <a:pt x="190499" y="58782"/>
                  <a:pt x="209005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E302D-47F8-42F3-89D9-11D8476D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0 linear solver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7F7BF-7429-40F6-AC8E-F3F3A41F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 eigenvalues are correctly found using different initialization </a:t>
            </a:r>
          </a:p>
          <a:p>
            <a:pPr marL="457200" lvl="1" indent="0">
              <a:buNone/>
            </a:pPr>
            <a:r>
              <a:rPr lang="en-US" altLang="zh-CN" dirty="0"/>
              <a:t>(1) Random (2) Unit vector (3) Flow solution vector (4) Flow residual vector</a:t>
            </a:r>
          </a:p>
          <a:p>
            <a:r>
              <a:rPr lang="en-US" altLang="zh-CN" dirty="0"/>
              <a:t>Full GMRES used to converge each inner </a:t>
            </a:r>
            <a:r>
              <a:rPr lang="en-US" altLang="zh-CN" dirty="0" err="1"/>
              <a:t>linsolve</a:t>
            </a:r>
            <a:r>
              <a:rPr lang="en-US" altLang="zh-CN" dirty="0"/>
              <a:t> to </a:t>
            </a:r>
            <a:r>
              <a:rPr lang="en-US" altLang="zh-CN" dirty="0" err="1"/>
              <a:t>tol</a:t>
            </a:r>
            <a:r>
              <a:rPr lang="en-US" altLang="zh-CN" dirty="0"/>
              <a:t>=1e-6</a:t>
            </a:r>
          </a:p>
          <a:p>
            <a:r>
              <a:rPr lang="en-US" altLang="zh-CN" dirty="0"/>
              <a:t>All run with 8 cores</a:t>
            </a:r>
          </a:p>
          <a:p>
            <a:r>
              <a:rPr lang="en-US" altLang="zh-CN" dirty="0"/>
              <a:t>Number of outer iterations to converge ARPACK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Random vector</a:t>
            </a:r>
            <a:r>
              <a:rPr lang="zh-CN" altLang="en-US" dirty="0">
                <a:solidFill>
                  <a:srgbClr val="FF0000"/>
                </a:solidFill>
              </a:rPr>
              <a:t>：          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Unit vector:                   82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Flow solution:                79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Residual:	             50</a:t>
            </a:r>
          </a:p>
          <a:p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7679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E302D-47F8-42F3-89D9-11D8476D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0 linear solver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7F7BF-7429-40F6-AC8E-F3F3A41F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Detailed convergence history for all runs (all are based on full GMRES on 8 cores)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D0016F-1DE7-4294-BFDB-AFC6BA60B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5324"/>
          <a:stretch/>
        </p:blipFill>
        <p:spPr>
          <a:xfrm>
            <a:off x="121919" y="2788395"/>
            <a:ext cx="6514012" cy="38802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DEBAB2-C9C1-47A7-9557-AE3A6B47F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76" t="14407" r="2503" b="6000"/>
          <a:stretch/>
        </p:blipFill>
        <p:spPr>
          <a:xfrm>
            <a:off x="6975566" y="3265263"/>
            <a:ext cx="4532811" cy="292882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1195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E302D-47F8-42F3-89D9-11D8476D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0 linear solver behavior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7F7BF-7429-40F6-AC8E-F3F3A41F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en-US" altLang="zh-CN" dirty="0" err="1"/>
              <a:t>v.s</a:t>
            </a:r>
            <a:r>
              <a:rPr lang="en-US" altLang="zh-CN" dirty="0"/>
              <a:t>. 2 </a:t>
            </a:r>
            <a:r>
              <a:rPr lang="en-US" altLang="zh-CN" dirty="0" err="1"/>
              <a:t>v.s</a:t>
            </a:r>
            <a:r>
              <a:rPr lang="en-US" altLang="zh-CN" dirty="0"/>
              <a:t>. 4 </a:t>
            </a:r>
            <a:r>
              <a:rPr lang="en-US" altLang="zh-CN" dirty="0" err="1"/>
              <a:t>v.s</a:t>
            </a:r>
            <a:r>
              <a:rPr lang="en-US" altLang="zh-CN" dirty="0"/>
              <a:t>. 8 cores, for initialization with random vector (choice 1) and residual vector (choice 4)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“Smooth” convergence rate deterioration from 1 to 8 cores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0C0AE8-D88B-4130-8981-89F1DAAD7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2" r="4749"/>
          <a:stretch/>
        </p:blipFill>
        <p:spPr>
          <a:xfrm>
            <a:off x="411805" y="3141268"/>
            <a:ext cx="5599890" cy="36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FCEF3F-1445-4580-9586-0B5E17013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3" r="6826"/>
          <a:stretch/>
        </p:blipFill>
        <p:spPr>
          <a:xfrm>
            <a:off x="6180307" y="3141268"/>
            <a:ext cx="5466944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E302D-47F8-42F3-89D9-11D8476D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0 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7F7BF-7429-40F6-AC8E-F3F3A41F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Initializing </a:t>
            </a:r>
            <a:r>
              <a:rPr lang="en-US" altLang="zh-CN" dirty="0" err="1"/>
              <a:t>arpack</a:t>
            </a:r>
            <a:r>
              <a:rPr lang="en-US" altLang="zh-CN" dirty="0"/>
              <a:t> using the residual leads to fastest convergence</a:t>
            </a:r>
          </a:p>
          <a:p>
            <a:r>
              <a:rPr lang="en-US" altLang="zh-CN" dirty="0"/>
              <a:t>As long as the inner linear solve converges, the choice for initialization does not make a difference to the final eigenvalue results.</a:t>
            </a:r>
          </a:p>
          <a:p>
            <a:r>
              <a:rPr lang="en-US" altLang="zh-CN" dirty="0"/>
              <a:t>For initialization with either random or residual vectors, the convergence rate deterioration is rather “smooth” , unlike the Rotor67 case.</a:t>
            </a:r>
          </a:p>
          <a:p>
            <a:r>
              <a:rPr lang="en-US" altLang="zh-CN" dirty="0"/>
              <a:t>Now a bit more confidence in the parallelism of GMRES, and thus the periodic boundary treatment (which is not used for this cylinder case) a bigger suspect.</a:t>
            </a:r>
          </a:p>
          <a:p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891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B9C5E-0D31-4990-BCF6-3F83CD53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8FC7A-BD51-4C64-91C1-C46A51109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74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E22C7-D78F-45C5-BFED-1F3F97F5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NASA Rotor 67 </a:t>
            </a:r>
            <a:r>
              <a:rPr lang="zh-CN" altLang="en-US" dirty="0"/>
              <a:t>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333BEB-DF82-4C7F-89E6-186D758AE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设计转速 </a:t>
            </a:r>
            <a:r>
              <a:rPr lang="en-US" altLang="zh-CN" dirty="0"/>
              <a:t>16,043 rpm</a:t>
            </a:r>
          </a:p>
          <a:p>
            <a:r>
              <a:rPr lang="zh-CN" altLang="en-US" dirty="0"/>
              <a:t>叶尖线速度 </a:t>
            </a:r>
            <a:r>
              <a:rPr lang="en-US" altLang="zh-CN" dirty="0"/>
              <a:t>429 m/sec</a:t>
            </a:r>
          </a:p>
          <a:p>
            <a:r>
              <a:rPr lang="zh-CN" altLang="en-US" dirty="0"/>
              <a:t>叶尖相对马赫数 </a:t>
            </a:r>
            <a:r>
              <a:rPr lang="en-US" altLang="zh-CN" dirty="0"/>
              <a:t>1.38</a:t>
            </a:r>
          </a:p>
          <a:p>
            <a:r>
              <a:rPr lang="zh-CN" altLang="en-US" dirty="0"/>
              <a:t>设计压比 </a:t>
            </a:r>
            <a:r>
              <a:rPr lang="en-US" altLang="zh-CN" dirty="0"/>
              <a:t>1.63</a:t>
            </a:r>
          </a:p>
          <a:p>
            <a:r>
              <a:rPr lang="zh-CN" altLang="en-US" dirty="0"/>
              <a:t>设计流量 </a:t>
            </a:r>
            <a:r>
              <a:rPr lang="en-US" altLang="zh-CN" dirty="0"/>
              <a:t>33.25kg/sec</a:t>
            </a:r>
          </a:p>
          <a:p>
            <a:r>
              <a:rPr lang="zh-CN" altLang="en-US" dirty="0"/>
              <a:t>叶片数 </a:t>
            </a:r>
            <a:r>
              <a:rPr lang="en-US" altLang="zh-CN" dirty="0"/>
              <a:t>22</a:t>
            </a:r>
          </a:p>
          <a:p>
            <a:r>
              <a:rPr lang="zh-CN" altLang="en-US" dirty="0"/>
              <a:t>参考文献</a:t>
            </a:r>
            <a:endParaRPr lang="en-US" altLang="zh-CN" dirty="0"/>
          </a:p>
          <a:p>
            <a:pPr lvl="1"/>
            <a:r>
              <a:rPr lang="en-US" altLang="zh-CN" dirty="0" err="1"/>
              <a:t>Strazisar</a:t>
            </a:r>
            <a:r>
              <a:rPr lang="en-US" altLang="zh-CN" dirty="0"/>
              <a:t> et al. 1989</a:t>
            </a:r>
          </a:p>
          <a:p>
            <a:pPr lvl="1"/>
            <a:r>
              <a:rPr lang="en-US" altLang="zh-CN" dirty="0" err="1"/>
              <a:t>Strazisar</a:t>
            </a:r>
            <a:r>
              <a:rPr lang="en-US" altLang="zh-CN" dirty="0"/>
              <a:t> et al. 2004</a:t>
            </a:r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CD63CB-71AE-4979-BA98-46824C223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02" t="19375" r="33789" b="9931"/>
          <a:stretch/>
        </p:blipFill>
        <p:spPr>
          <a:xfrm>
            <a:off x="6286500" y="1577181"/>
            <a:ext cx="48291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9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E302D-47F8-42F3-89D9-11D8476D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1 description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7F7BF-7429-40F6-AC8E-F3F3A41F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Compute the critical eigenvalues for NASA R67 annular cascade</a:t>
            </a:r>
          </a:p>
          <a:p>
            <a:pPr lvl="1"/>
            <a:r>
              <a:rPr lang="en-US" altLang="zh-CN" dirty="0"/>
              <a:t>Created by taking the surface of revolution at 50% blade height of R67</a:t>
            </a:r>
          </a:p>
          <a:p>
            <a:pPr lvl="1"/>
            <a:r>
              <a:rPr lang="en-US" altLang="zh-CN" dirty="0"/>
              <a:t>Full annulus consists of 22 blades (airfoils)</a:t>
            </a:r>
          </a:p>
          <a:p>
            <a:pPr lvl="1"/>
            <a:r>
              <a:rPr lang="en-US" altLang="zh-CN" dirty="0"/>
              <a:t>The mesh is prepared to be cyclic symmetric-create mesh for one passage and then copy to other 21 passages ( in total 126,808 grid points)</a:t>
            </a:r>
          </a:p>
          <a:p>
            <a:pPr lvl="1"/>
            <a:r>
              <a:rPr lang="en-US" altLang="zh-CN" dirty="0"/>
              <a:t>The pressure ratio </a:t>
            </a:r>
            <a:r>
              <a:rPr lang="en-US" altLang="zh-CN" dirty="0" err="1"/>
              <a:t>v.s</a:t>
            </a:r>
            <a:r>
              <a:rPr lang="en-US" altLang="zh-CN" dirty="0"/>
              <a:t>. </a:t>
            </a:r>
            <a:r>
              <a:rPr lang="en-US" altLang="zh-CN" dirty="0" err="1"/>
              <a:t>massflow</a:t>
            </a:r>
            <a:r>
              <a:rPr lang="en-US" altLang="zh-CN" dirty="0"/>
              <a:t> is computed by incrementally raising the back pressure while keeping the inflow total condition constant (lower left)</a:t>
            </a:r>
          </a:p>
          <a:p>
            <a:pPr lvl="1"/>
            <a:r>
              <a:rPr lang="en-US" altLang="zh-CN" dirty="0"/>
              <a:t>The pressure contour plot for the condition in red is shown lower right.</a:t>
            </a:r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F8329A-476A-4F8D-838F-881427179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81" y="4817873"/>
            <a:ext cx="2622824" cy="18216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0BA471-DB1A-45F6-891D-328D54354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53"/>
          <a:stretch/>
        </p:blipFill>
        <p:spPr>
          <a:xfrm>
            <a:off x="3949576" y="4880935"/>
            <a:ext cx="1920945" cy="198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90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C3031-84F6-4F99-A44B-A750ADE1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approaches are used to compute the eigenvalues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68A884-B093-43C3-8A76-88272DBEF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Approach 1: export the Jacobian matrix to file and use </a:t>
            </a:r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en-US" altLang="zh-CN" dirty="0" err="1"/>
              <a:t>eigs</a:t>
            </a:r>
            <a:r>
              <a:rPr lang="en-US" altLang="zh-CN" dirty="0"/>
              <a:t> to compute eigenvalues near different shifts. Results shown below.</a:t>
            </a:r>
          </a:p>
        </p:txBody>
      </p:sp>
      <p:graphicFrame>
        <p:nvGraphicFramePr>
          <p:cNvPr id="8" name="Chart 6">
            <a:extLst>
              <a:ext uri="{FF2B5EF4-FFF2-40B4-BE49-F238E27FC236}">
                <a16:creationId xmlns:a16="http://schemas.microsoft.com/office/drawing/2014/main" id="{BE65134E-2D9D-4F6F-828D-F91A15FFE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154116"/>
              </p:ext>
            </p:extLst>
          </p:nvPr>
        </p:nvGraphicFramePr>
        <p:xfrm>
          <a:off x="1924914" y="2854501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6">
            <a:extLst>
              <a:ext uri="{FF2B5EF4-FFF2-40B4-BE49-F238E27FC236}">
                <a16:creationId xmlns:a16="http://schemas.microsoft.com/office/drawing/2014/main" id="{9F23715A-5934-4E46-AFC6-626A9E458A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88004"/>
              </p:ext>
            </p:extLst>
          </p:nvPr>
        </p:nvGraphicFramePr>
        <p:xfrm>
          <a:off x="6357098" y="2854501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1B6C186-87AD-4787-9D32-09A9EE8461CC}"/>
              </a:ext>
            </a:extLst>
          </p:cNvPr>
          <p:cNvCxnSpPr>
            <a:cxnSpLocks/>
          </p:cNvCxnSpPr>
          <p:nvPr/>
        </p:nvCxnSpPr>
        <p:spPr>
          <a:xfrm flipV="1">
            <a:off x="4056017" y="2937642"/>
            <a:ext cx="2591776" cy="18107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D7EDD25-7A1B-4997-9391-6A2FA360D2BC}"/>
              </a:ext>
            </a:extLst>
          </p:cNvPr>
          <p:cNvCxnSpPr>
            <a:cxnSpLocks/>
          </p:cNvCxnSpPr>
          <p:nvPr/>
        </p:nvCxnSpPr>
        <p:spPr>
          <a:xfrm>
            <a:off x="4056017" y="5466803"/>
            <a:ext cx="2591776" cy="34960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09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C3031-84F6-4F99-A44B-A750ADE1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approaches are used to compute the eigenvalues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68A884-B093-43C3-8A76-88272DBEF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Approach 2: create a module (a wrapper for “</a:t>
            </a:r>
            <a:r>
              <a:rPr lang="en-US" altLang="zh-CN" dirty="0" err="1"/>
              <a:t>znaupd</a:t>
            </a:r>
            <a:r>
              <a:rPr lang="en-US" altLang="zh-CN" dirty="0"/>
              <a:t>” ) in the flow solver </a:t>
            </a:r>
            <a:r>
              <a:rPr lang="en-US" altLang="zh-CN" dirty="0" err="1"/>
              <a:t>NutsCFD</a:t>
            </a:r>
            <a:r>
              <a:rPr lang="en-US" altLang="zh-CN" dirty="0"/>
              <a:t> and use the linear solver already existing in the Newton-</a:t>
            </a:r>
            <a:r>
              <a:rPr lang="en-US" altLang="zh-CN" dirty="0" err="1"/>
              <a:t>Krylov</a:t>
            </a:r>
            <a:r>
              <a:rPr lang="en-US" altLang="zh-CN" dirty="0"/>
              <a:t> flow solver to solve </a:t>
            </a:r>
            <a:r>
              <a:rPr lang="zh-CN" altLang="en-US" dirty="0"/>
              <a:t>（</a:t>
            </a:r>
            <a:r>
              <a:rPr lang="en-US" altLang="zh-CN" dirty="0"/>
              <a:t>A-sigma</a:t>
            </a:r>
            <a:r>
              <a:rPr lang="zh-CN" altLang="en-US" dirty="0"/>
              <a:t>*</a:t>
            </a:r>
            <a:r>
              <a:rPr lang="en-US" altLang="zh-CN" dirty="0"/>
              <a:t>I</a:t>
            </a:r>
            <a:r>
              <a:rPr lang="zh-CN" altLang="en-US" dirty="0"/>
              <a:t>）</a:t>
            </a:r>
            <a:r>
              <a:rPr lang="en-US" altLang="zh-CN" dirty="0"/>
              <a:t>x = b, where sigma is the complex shift.</a:t>
            </a:r>
          </a:p>
          <a:p>
            <a:r>
              <a:rPr lang="en-US" altLang="zh-CN" dirty="0"/>
              <a:t>Several parameters need to be set:</a:t>
            </a:r>
          </a:p>
          <a:p>
            <a:pPr lvl="1"/>
            <a:r>
              <a:rPr lang="en-US" altLang="zh-CN" dirty="0"/>
              <a:t>ARPACK setting:</a:t>
            </a:r>
          </a:p>
          <a:p>
            <a:pPr lvl="2"/>
            <a:r>
              <a:rPr lang="en-US" altLang="zh-CN" dirty="0"/>
              <a:t>Invert-shift mode, with shift = 1i </a:t>
            </a:r>
          </a:p>
          <a:p>
            <a:pPr lvl="2"/>
            <a:r>
              <a:rPr lang="en-US" altLang="zh-CN" dirty="0"/>
              <a:t>max. 300 iterations, </a:t>
            </a:r>
            <a:r>
              <a:rPr lang="en-US" altLang="zh-CN" dirty="0" err="1"/>
              <a:t>Krylov</a:t>
            </a:r>
            <a:r>
              <a:rPr lang="en-US" altLang="zh-CN" dirty="0"/>
              <a:t> subspace dim. = 20, search for 10 eigenvalues, </a:t>
            </a:r>
            <a:endParaRPr lang="en-US" altLang="zh-CN" b="1" dirty="0"/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4 choices tried: (1) random vector (2) unit vector (3)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flow solution (4)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residual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vector</a:t>
            </a:r>
          </a:p>
          <a:p>
            <a:pPr marL="914400" lvl="2" indent="0">
              <a:buNone/>
            </a:pP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 following slides main show the influence of choices 1 to 4.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err="1"/>
              <a:t>Linsolve</a:t>
            </a:r>
            <a:r>
              <a:rPr lang="en-US" altLang="zh-CN" dirty="0"/>
              <a:t> setting:</a:t>
            </a:r>
          </a:p>
          <a:p>
            <a:pPr lvl="2"/>
            <a:r>
              <a:rPr lang="en-US" altLang="zh-CN" dirty="0"/>
              <a:t>ILU(0) based on 1</a:t>
            </a:r>
            <a:r>
              <a:rPr lang="en-US" altLang="zh-CN" baseline="30000" dirty="0"/>
              <a:t>st</a:t>
            </a:r>
            <a:r>
              <a:rPr lang="en-US" altLang="zh-CN" dirty="0"/>
              <a:t>-order Jacobian as right preconditioner</a:t>
            </a:r>
          </a:p>
          <a:p>
            <a:pPr lvl="2"/>
            <a:r>
              <a:rPr lang="en-US" altLang="zh-CN" dirty="0"/>
              <a:t>ILU(0) parallelism is additive Schwarz paradigm (decoupled across subdomains)</a:t>
            </a:r>
          </a:p>
          <a:p>
            <a:pPr lvl="2"/>
            <a:r>
              <a:rPr lang="en-US" altLang="zh-CN" dirty="0"/>
              <a:t>GMRES(500), maximum two restarts, i.e., total 1000 </a:t>
            </a:r>
            <a:r>
              <a:rPr lang="en-US" altLang="zh-CN" dirty="0" err="1"/>
              <a:t>Arnoldi</a:t>
            </a:r>
            <a:r>
              <a:rPr lang="en-US" altLang="zh-CN" dirty="0"/>
              <a:t> iterations.</a:t>
            </a:r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95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6">
            <a:extLst>
              <a:ext uri="{FF2B5EF4-FFF2-40B4-BE49-F238E27FC236}">
                <a16:creationId xmlns:a16="http://schemas.microsoft.com/office/drawing/2014/main" id="{63C3F735-8BAA-4E02-8489-747BF317A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6666529"/>
              </p:ext>
            </p:extLst>
          </p:nvPr>
        </p:nvGraphicFramePr>
        <p:xfrm>
          <a:off x="840556" y="2711900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95B2E7B2-BD13-44ED-8B08-87AB0CBD0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3" t="23524" r="31100" b="32096"/>
          <a:stretch/>
        </p:blipFill>
        <p:spPr>
          <a:xfrm>
            <a:off x="6413864" y="2841169"/>
            <a:ext cx="4369526" cy="30436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DDE882-B1E6-4545-9206-8100C91C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Choice 1, random </a:t>
            </a:r>
            <a:r>
              <a:rPr lang="en-US" altLang="zh-CN" dirty="0" err="1"/>
              <a:t>vec</a:t>
            </a:r>
            <a:r>
              <a:rPr lang="en-US" altLang="zh-CN" dirty="0"/>
              <a:t> (ARPACK default opt)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453D3-DCCB-4889-B66F-3F6756EA6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4446" cy="4351338"/>
          </a:xfrm>
        </p:spPr>
        <p:txBody>
          <a:bodyPr/>
          <a:lstStyle/>
          <a:p>
            <a:r>
              <a:rPr lang="en-US" altLang="zh-CN" dirty="0"/>
              <a:t>Eigenvalues computed are </a:t>
            </a:r>
            <a:r>
              <a:rPr lang="en-US" altLang="zh-CN" dirty="0">
                <a:solidFill>
                  <a:srgbClr val="FF0000"/>
                </a:solidFill>
              </a:rPr>
              <a:t>wrong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F3C747E-015C-4CF3-87DD-5BD90761FEAF}"/>
              </a:ext>
            </a:extLst>
          </p:cNvPr>
          <p:cNvSpPr txBox="1">
            <a:spLocks/>
          </p:cNvSpPr>
          <p:nvPr/>
        </p:nvSpPr>
        <p:spPr>
          <a:xfrm>
            <a:off x="6816634" y="1825625"/>
            <a:ext cx="483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Linear solver convergence</a:t>
            </a:r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2F31ED2-9266-4818-802A-221020731BFA}"/>
              </a:ext>
            </a:extLst>
          </p:cNvPr>
          <p:cNvGrpSpPr/>
          <p:nvPr/>
        </p:nvGrpSpPr>
        <p:grpSpPr>
          <a:xfrm>
            <a:off x="4513216" y="3690257"/>
            <a:ext cx="4369527" cy="3043647"/>
            <a:chOff x="4513216" y="3690257"/>
            <a:chExt cx="4369527" cy="304364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FC4C8BE-9CC7-4576-8289-AC2748A98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741" t="34191" r="14783" b="21428"/>
            <a:stretch/>
          </p:blipFill>
          <p:spPr>
            <a:xfrm>
              <a:off x="4513216" y="3690257"/>
              <a:ext cx="4369527" cy="3043647"/>
            </a:xfrm>
            <a:prstGeom prst="rect">
              <a:avLst/>
            </a:prstGeom>
          </p:spPr>
        </p:pic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0ECA9A51-EDC5-42B5-91AD-A806AEE1D033}"/>
                </a:ext>
              </a:extLst>
            </p:cNvPr>
            <p:cNvCxnSpPr/>
            <p:nvPr/>
          </p:nvCxnSpPr>
          <p:spPr>
            <a:xfrm>
              <a:off x="5061857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461F364E-097F-4B6A-A09D-363A75AF30A6}"/>
                </a:ext>
              </a:extLst>
            </p:cNvPr>
            <p:cNvCxnSpPr/>
            <p:nvPr/>
          </p:nvCxnSpPr>
          <p:spPr>
            <a:xfrm>
              <a:off x="5421857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D15D3D8-47B5-40B0-BF77-1920393BCFEA}"/>
                </a:ext>
              </a:extLst>
            </p:cNvPr>
            <p:cNvCxnSpPr/>
            <p:nvPr/>
          </p:nvCxnSpPr>
          <p:spPr>
            <a:xfrm>
              <a:off x="5789022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439C240-CCC0-4ACE-B49F-AC5BC7876EE1}"/>
                </a:ext>
              </a:extLst>
            </p:cNvPr>
            <p:cNvCxnSpPr/>
            <p:nvPr/>
          </p:nvCxnSpPr>
          <p:spPr>
            <a:xfrm>
              <a:off x="6149022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B8047442-4588-4582-844C-9293A69BED48}"/>
                </a:ext>
              </a:extLst>
            </p:cNvPr>
            <p:cNvCxnSpPr/>
            <p:nvPr/>
          </p:nvCxnSpPr>
          <p:spPr>
            <a:xfrm>
              <a:off x="6540137" y="588045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65BC940-6BFE-4671-A37C-22E062D1204C}"/>
                </a:ext>
              </a:extLst>
            </p:cNvPr>
            <p:cNvCxnSpPr/>
            <p:nvPr/>
          </p:nvCxnSpPr>
          <p:spPr>
            <a:xfrm>
              <a:off x="6900137" y="588045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EA3BED75-C1E8-4A2F-88B1-EA240C8D7C05}"/>
                </a:ext>
              </a:extLst>
            </p:cNvPr>
            <p:cNvCxnSpPr/>
            <p:nvPr/>
          </p:nvCxnSpPr>
          <p:spPr>
            <a:xfrm>
              <a:off x="7267302" y="588045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E7103F0-6E1C-4091-BADC-320686161342}"/>
                </a:ext>
              </a:extLst>
            </p:cNvPr>
            <p:cNvCxnSpPr/>
            <p:nvPr/>
          </p:nvCxnSpPr>
          <p:spPr>
            <a:xfrm>
              <a:off x="7627302" y="588045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24CACF2-C5DA-4119-A720-DB8E31B14D8D}"/>
                </a:ext>
              </a:extLst>
            </p:cNvPr>
            <p:cNvCxnSpPr/>
            <p:nvPr/>
          </p:nvCxnSpPr>
          <p:spPr>
            <a:xfrm>
              <a:off x="8007530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1BE75227-B349-40FC-85C1-814194029F21}"/>
                </a:ext>
              </a:extLst>
            </p:cNvPr>
            <p:cNvCxnSpPr/>
            <p:nvPr/>
          </p:nvCxnSpPr>
          <p:spPr>
            <a:xfrm>
              <a:off x="8367530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A445B5-72AF-462B-AC4B-307D8182ADD2}"/>
                </a:ext>
              </a:extLst>
            </p:cNvPr>
            <p:cNvSpPr txBox="1"/>
            <p:nvPr/>
          </p:nvSpPr>
          <p:spPr>
            <a:xfrm>
              <a:off x="5065365" y="5476296"/>
              <a:ext cx="3775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1    2    3    4    5    6    7    8    9   10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21A556F-4741-4132-B503-A3C8A97CB08D}"/>
                </a:ext>
              </a:extLst>
            </p:cNvPr>
            <p:cNvSpPr txBox="1"/>
            <p:nvPr/>
          </p:nvSpPr>
          <p:spPr>
            <a:xfrm>
              <a:off x="5601857" y="5224162"/>
              <a:ext cx="2605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First 10 steps in ARPACK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2EDE240-597A-44B3-8137-D55679ED17A4}"/>
                </a:ext>
              </a:extLst>
            </p:cNvPr>
            <p:cNvSpPr txBox="1"/>
            <p:nvPr/>
          </p:nvSpPr>
          <p:spPr>
            <a:xfrm>
              <a:off x="5061856" y="5913096"/>
              <a:ext cx="36656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rgbClr val="FF0000"/>
                  </a:solidFill>
                </a:rPr>
                <a:t>Stall    ok      stall 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  ok  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ok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ok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ok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48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art 6">
            <a:extLst>
              <a:ext uri="{FF2B5EF4-FFF2-40B4-BE49-F238E27FC236}">
                <a16:creationId xmlns:a16="http://schemas.microsoft.com/office/drawing/2014/main" id="{63C3F735-8BAA-4E02-8489-747BF317A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872207"/>
              </p:ext>
            </p:extLst>
          </p:nvPr>
        </p:nvGraphicFramePr>
        <p:xfrm>
          <a:off x="841783" y="2711900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EB7306DF-70AF-4EC1-A10D-DDA8248F3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3" t="23428" r="31100" b="32191"/>
          <a:stretch/>
        </p:blipFill>
        <p:spPr>
          <a:xfrm>
            <a:off x="6413864" y="2841169"/>
            <a:ext cx="4369526" cy="30436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DDE882-B1E6-4545-9206-8100C91C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Choice 2, </a:t>
            </a:r>
            <a:r>
              <a:rPr lang="en-US" altLang="zh-CN" dirty="0" err="1"/>
              <a:t>init</a:t>
            </a:r>
            <a:r>
              <a:rPr lang="en-US" altLang="zh-CN" dirty="0"/>
              <a:t> with unit vector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453D3-DCCB-4889-B66F-3F6756EA6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4446" cy="4351338"/>
          </a:xfrm>
        </p:spPr>
        <p:txBody>
          <a:bodyPr/>
          <a:lstStyle/>
          <a:p>
            <a:r>
              <a:rPr lang="en-US" altLang="zh-CN" dirty="0"/>
              <a:t>Eigenvalues computed are </a:t>
            </a:r>
            <a:r>
              <a:rPr lang="en-US" altLang="zh-CN" dirty="0">
                <a:solidFill>
                  <a:srgbClr val="FF0000"/>
                </a:solidFill>
              </a:rPr>
              <a:t>wrong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F3C747E-015C-4CF3-87DD-5BD90761FEAF}"/>
              </a:ext>
            </a:extLst>
          </p:cNvPr>
          <p:cNvSpPr txBox="1">
            <a:spLocks/>
          </p:cNvSpPr>
          <p:nvPr/>
        </p:nvSpPr>
        <p:spPr>
          <a:xfrm>
            <a:off x="6816634" y="1825625"/>
            <a:ext cx="483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Linear solver convergence</a:t>
            </a:r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69E38B-78FF-434B-89F9-AC39F0482BD3}"/>
              </a:ext>
            </a:extLst>
          </p:cNvPr>
          <p:cNvGrpSpPr/>
          <p:nvPr/>
        </p:nvGrpSpPr>
        <p:grpSpPr>
          <a:xfrm>
            <a:off x="4510404" y="3683721"/>
            <a:ext cx="4369527" cy="3043647"/>
            <a:chOff x="4510404" y="3683721"/>
            <a:chExt cx="4369527" cy="304364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54CA441-7834-4398-B069-762028738D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741" t="34095" r="14783" b="21524"/>
            <a:stretch/>
          </p:blipFill>
          <p:spPr>
            <a:xfrm>
              <a:off x="4510404" y="3683721"/>
              <a:ext cx="4369527" cy="3043647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034265C-DB57-46CE-B08C-E1801A82323F}"/>
                </a:ext>
              </a:extLst>
            </p:cNvPr>
            <p:cNvCxnSpPr/>
            <p:nvPr/>
          </p:nvCxnSpPr>
          <p:spPr>
            <a:xfrm>
              <a:off x="5061857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08CC636C-9652-49E4-8DC2-0C3F197983DF}"/>
                </a:ext>
              </a:extLst>
            </p:cNvPr>
            <p:cNvCxnSpPr/>
            <p:nvPr/>
          </p:nvCxnSpPr>
          <p:spPr>
            <a:xfrm>
              <a:off x="5421857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0C6B0DE-6C30-4DBA-BDEA-7B00FA070EF0}"/>
                </a:ext>
              </a:extLst>
            </p:cNvPr>
            <p:cNvCxnSpPr/>
            <p:nvPr/>
          </p:nvCxnSpPr>
          <p:spPr>
            <a:xfrm>
              <a:off x="5789022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450B001B-DBFC-4041-A189-784C0CDA23F5}"/>
                </a:ext>
              </a:extLst>
            </p:cNvPr>
            <p:cNvCxnSpPr/>
            <p:nvPr/>
          </p:nvCxnSpPr>
          <p:spPr>
            <a:xfrm>
              <a:off x="6149022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D1A36F21-74E7-4125-9C8A-74D11202A6CF}"/>
                </a:ext>
              </a:extLst>
            </p:cNvPr>
            <p:cNvCxnSpPr/>
            <p:nvPr/>
          </p:nvCxnSpPr>
          <p:spPr>
            <a:xfrm>
              <a:off x="6540137" y="588045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28CDC353-2703-4517-B29B-86A381893B28}"/>
                </a:ext>
              </a:extLst>
            </p:cNvPr>
            <p:cNvCxnSpPr/>
            <p:nvPr/>
          </p:nvCxnSpPr>
          <p:spPr>
            <a:xfrm>
              <a:off x="6900137" y="588045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C33F65A0-57B2-4FAE-B4F6-39B34FC0B9AC}"/>
                </a:ext>
              </a:extLst>
            </p:cNvPr>
            <p:cNvCxnSpPr/>
            <p:nvPr/>
          </p:nvCxnSpPr>
          <p:spPr>
            <a:xfrm>
              <a:off x="7267302" y="588045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9D57E84B-0364-4787-9C86-F1B870EBB387}"/>
                </a:ext>
              </a:extLst>
            </p:cNvPr>
            <p:cNvCxnSpPr/>
            <p:nvPr/>
          </p:nvCxnSpPr>
          <p:spPr>
            <a:xfrm>
              <a:off x="7627302" y="5880453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326AAD5-C796-4E57-8D88-3C9CA8C2CBB8}"/>
                </a:ext>
              </a:extLst>
            </p:cNvPr>
            <p:cNvCxnSpPr/>
            <p:nvPr/>
          </p:nvCxnSpPr>
          <p:spPr>
            <a:xfrm>
              <a:off x="8007530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C8721B7-0564-4325-AB7F-6CCC127B1AD1}"/>
                </a:ext>
              </a:extLst>
            </p:cNvPr>
            <p:cNvCxnSpPr/>
            <p:nvPr/>
          </p:nvCxnSpPr>
          <p:spPr>
            <a:xfrm>
              <a:off x="8367530" y="5878281"/>
              <a:ext cx="36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E358042-7034-4F82-B08D-D260C905BA60}"/>
                </a:ext>
              </a:extLst>
            </p:cNvPr>
            <p:cNvSpPr txBox="1"/>
            <p:nvPr/>
          </p:nvSpPr>
          <p:spPr>
            <a:xfrm>
              <a:off x="5065365" y="5476296"/>
              <a:ext cx="3775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1    2    3    4    5    6    7    8    9   10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9DA81E0-0086-4C86-9C8B-7F29A3B05268}"/>
                </a:ext>
              </a:extLst>
            </p:cNvPr>
            <p:cNvSpPr txBox="1"/>
            <p:nvPr/>
          </p:nvSpPr>
          <p:spPr>
            <a:xfrm>
              <a:off x="5601857" y="5224162"/>
              <a:ext cx="2605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First 10 steps in ARPACK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4C8CD39-F63B-482E-A7A6-50B1FFD3E8EA}"/>
                </a:ext>
              </a:extLst>
            </p:cNvPr>
            <p:cNvSpPr txBox="1"/>
            <p:nvPr/>
          </p:nvSpPr>
          <p:spPr>
            <a:xfrm>
              <a:off x="5061856" y="5913096"/>
              <a:ext cx="36656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rgbClr val="FF0000"/>
                  </a:solidFill>
                </a:rPr>
                <a:t>Stall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r>
                <a:rPr lang="en-US" altLang="zh-CN" sz="1000" dirty="0">
                  <a:solidFill>
                    <a:srgbClr val="FF0000"/>
                  </a:solidFill>
                </a:rPr>
                <a:t>   </a:t>
              </a:r>
              <a:r>
                <a:rPr lang="en-US" altLang="zh-CN" sz="1000" dirty="0" err="1">
                  <a:solidFill>
                    <a:srgbClr val="FF0000"/>
                  </a:solidFill>
                </a:rPr>
                <a:t>stall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3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DE882-B1E6-4545-9206-8100C91C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Choice 3, </a:t>
            </a:r>
            <a:r>
              <a:rPr lang="en-US" altLang="zh-CN" dirty="0" err="1"/>
              <a:t>init</a:t>
            </a:r>
            <a:r>
              <a:rPr lang="en-US" altLang="zh-CN" dirty="0"/>
              <a:t> with flow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453D3-DCCB-4889-B66F-3F6756EA6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4446" cy="4351338"/>
          </a:xfrm>
        </p:spPr>
        <p:txBody>
          <a:bodyPr/>
          <a:lstStyle/>
          <a:p>
            <a:r>
              <a:rPr lang="en-US" altLang="zh-CN" dirty="0"/>
              <a:t>Eigenvalues computed are </a:t>
            </a:r>
            <a:r>
              <a:rPr lang="en-US" altLang="zh-CN" dirty="0">
                <a:solidFill>
                  <a:srgbClr val="00B050"/>
                </a:solidFill>
              </a:rPr>
              <a:t>correct</a:t>
            </a:r>
            <a:endParaRPr lang="zh-CN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4" name="Chart 6">
            <a:extLst>
              <a:ext uri="{FF2B5EF4-FFF2-40B4-BE49-F238E27FC236}">
                <a16:creationId xmlns:a16="http://schemas.microsoft.com/office/drawing/2014/main" id="{63C3F735-8BAA-4E02-8489-747BF317A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20764"/>
              </p:ext>
            </p:extLst>
          </p:nvPr>
        </p:nvGraphicFramePr>
        <p:xfrm>
          <a:off x="838200" y="2711900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F3C747E-015C-4CF3-87DD-5BD90761FEAF}"/>
              </a:ext>
            </a:extLst>
          </p:cNvPr>
          <p:cNvSpPr txBox="1">
            <a:spLocks/>
          </p:cNvSpPr>
          <p:nvPr/>
        </p:nvSpPr>
        <p:spPr>
          <a:xfrm>
            <a:off x="6816634" y="1825625"/>
            <a:ext cx="483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Linear solver convergence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F63AD5-9A3A-446B-B42D-3DD81174D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4" t="23524" r="31099" b="32096"/>
          <a:stretch/>
        </p:blipFill>
        <p:spPr>
          <a:xfrm>
            <a:off x="6413864" y="2841170"/>
            <a:ext cx="4369526" cy="30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1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775474C-C4E3-47C1-9BCE-FB4E52B0E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0" t="23524" r="31164" b="32096"/>
          <a:stretch/>
        </p:blipFill>
        <p:spPr>
          <a:xfrm>
            <a:off x="6413864" y="2841169"/>
            <a:ext cx="4369526" cy="304364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DDE882-B1E6-4545-9206-8100C91C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Choice 4, </a:t>
            </a:r>
            <a:r>
              <a:rPr lang="en-US" altLang="zh-CN" dirty="0" err="1"/>
              <a:t>init</a:t>
            </a:r>
            <a:r>
              <a:rPr lang="en-US" altLang="zh-CN" dirty="0"/>
              <a:t> with residual vector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453D3-DCCB-4889-B66F-3F6756EA6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4446" cy="4351338"/>
          </a:xfrm>
        </p:spPr>
        <p:txBody>
          <a:bodyPr/>
          <a:lstStyle/>
          <a:p>
            <a:r>
              <a:rPr lang="en-US" altLang="zh-CN" dirty="0"/>
              <a:t>Eigenvalues computed are </a:t>
            </a:r>
            <a:r>
              <a:rPr lang="en-US" altLang="zh-CN" dirty="0">
                <a:solidFill>
                  <a:srgbClr val="00B050"/>
                </a:solidFill>
              </a:rPr>
              <a:t>correct</a:t>
            </a:r>
            <a:endParaRPr lang="zh-CN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4" name="Chart 6">
            <a:extLst>
              <a:ext uri="{FF2B5EF4-FFF2-40B4-BE49-F238E27FC236}">
                <a16:creationId xmlns:a16="http://schemas.microsoft.com/office/drawing/2014/main" id="{63C3F735-8BAA-4E02-8489-747BF317A97C}"/>
              </a:ext>
            </a:extLst>
          </p:cNvPr>
          <p:cNvGraphicFramePr>
            <a:graphicFrameLocks/>
          </p:cNvGraphicFramePr>
          <p:nvPr/>
        </p:nvGraphicFramePr>
        <p:xfrm>
          <a:off x="838200" y="2711900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F3C747E-015C-4CF3-87DD-5BD90761FEAF}"/>
              </a:ext>
            </a:extLst>
          </p:cNvPr>
          <p:cNvSpPr txBox="1">
            <a:spLocks/>
          </p:cNvSpPr>
          <p:nvPr/>
        </p:nvSpPr>
        <p:spPr>
          <a:xfrm>
            <a:off x="6816634" y="1825625"/>
            <a:ext cx="4835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Linear solver convergence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937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EE302D-47F8-42F3-89D9-11D8476D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2 description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77F7BF-7429-40F6-AC8E-F3F3A41F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Compute the critical eigenvalues for NASA R67 single passage</a:t>
            </a:r>
          </a:p>
          <a:p>
            <a:pPr lvl="1"/>
            <a:r>
              <a:rPr lang="en-US" altLang="zh-CN" dirty="0"/>
              <a:t>Periodic boundary condition imposed for the flow calculation</a:t>
            </a:r>
          </a:p>
          <a:p>
            <a:pPr lvl="1"/>
            <a:r>
              <a:rPr lang="en-US" altLang="zh-CN" dirty="0"/>
              <a:t>A total of 594,617 grid points</a:t>
            </a:r>
          </a:p>
          <a:p>
            <a:pPr lvl="1"/>
            <a:r>
              <a:rPr lang="en-US" altLang="zh-CN" dirty="0"/>
              <a:t>The pressure ratio </a:t>
            </a:r>
            <a:r>
              <a:rPr lang="en-US" altLang="zh-CN" dirty="0" err="1"/>
              <a:t>v.s</a:t>
            </a:r>
            <a:r>
              <a:rPr lang="en-US" altLang="zh-CN" dirty="0"/>
              <a:t>. </a:t>
            </a:r>
            <a:r>
              <a:rPr lang="en-US" altLang="zh-CN" dirty="0" err="1"/>
              <a:t>massflow</a:t>
            </a:r>
            <a:r>
              <a:rPr lang="en-US" altLang="zh-CN" dirty="0"/>
              <a:t> is computed by incrementally raising the back pressure while keeping the inflow total condition constant (lower right)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2E9971-54B7-4448-9A51-CEBE1854E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9" t="24652" r="25069" b="9048"/>
          <a:stretch/>
        </p:blipFill>
        <p:spPr>
          <a:xfrm>
            <a:off x="2731290" y="3795616"/>
            <a:ext cx="3094121" cy="2962594"/>
          </a:xfrm>
          <a:prstGeom prst="rect">
            <a:avLst/>
          </a:prstGeom>
        </p:spPr>
      </p:pic>
      <p:graphicFrame>
        <p:nvGraphicFramePr>
          <p:cNvPr id="8" name="Chart 1">
            <a:extLst>
              <a:ext uri="{FF2B5EF4-FFF2-40B4-BE49-F238E27FC236}">
                <a16:creationId xmlns:a16="http://schemas.microsoft.com/office/drawing/2014/main" id="{CF92CF03-191F-43C2-8E10-AC0B84EC49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3068898"/>
              </p:ext>
            </p:extLst>
          </p:nvPr>
        </p:nvGraphicFramePr>
        <p:xfrm>
          <a:off x="6003409" y="3795616"/>
          <a:ext cx="3062213" cy="2962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7744F91-8B92-4F16-B0AA-3D1EA953788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8327571" y="4692972"/>
            <a:ext cx="1322619" cy="88034"/>
          </a:xfrm>
          <a:prstGeom prst="straightConnector1">
            <a:avLst/>
          </a:prstGeom>
          <a:ln w="25400">
            <a:solidFill>
              <a:srgbClr val="FF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8304021-6EB1-43D3-B283-DC360281E6E0}"/>
              </a:ext>
            </a:extLst>
          </p:cNvPr>
          <p:cNvSpPr txBox="1"/>
          <p:nvPr/>
        </p:nvSpPr>
        <p:spPr>
          <a:xfrm>
            <a:off x="9650190" y="4369806"/>
            <a:ext cx="2271776" cy="646331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Perform eigenvalue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analysis for this point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10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DE882-B1E6-4545-9206-8100C91CE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Linear solver convergence for choices 1-4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453D3-DCCB-4889-B66F-3F6756EA6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Very different convergence behavior for different choices of initialization for the ARPACK outer iterations.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None of the 4 choices lead to a successful eigenvalue analysis…</a:t>
            </a:r>
            <a:endParaRPr lang="en-US" altLang="zh-CN" dirty="0"/>
          </a:p>
          <a:p>
            <a:r>
              <a:rPr lang="en-US" altLang="zh-CN" dirty="0"/>
              <a:t>GMRES(1000) without restart is used as linear solver</a:t>
            </a:r>
          </a:p>
          <a:p>
            <a:r>
              <a:rPr lang="en-US" altLang="zh-CN" dirty="0"/>
              <a:t>ARPACK complex shift=0 (similar behavior for non-zero shifts)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But initialization with residual </a:t>
            </a:r>
            <a:r>
              <a:rPr lang="en-US" altLang="zh-CN" dirty="0" err="1">
                <a:solidFill>
                  <a:srgbClr val="00B050"/>
                </a:solidFill>
              </a:rPr>
              <a:t>vec</a:t>
            </a:r>
            <a:r>
              <a:rPr lang="en-US" altLang="zh-CN" dirty="0">
                <a:solidFill>
                  <a:srgbClr val="00B050"/>
                </a:solidFill>
              </a:rPr>
              <a:t> 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seems promising. Maybe GCRO-DR-R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can save the convergence stall from the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2</a:t>
            </a:r>
            <a:r>
              <a:rPr lang="en-US" altLang="zh-CN" baseline="30000" dirty="0">
                <a:solidFill>
                  <a:srgbClr val="00B050"/>
                </a:solidFill>
              </a:rPr>
              <a:t>nd</a:t>
            </a:r>
            <a:r>
              <a:rPr lang="en-US" altLang="zh-CN" dirty="0">
                <a:solidFill>
                  <a:srgbClr val="00B050"/>
                </a:solidFill>
              </a:rPr>
              <a:t> outer iteration?...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D323F8-82D1-45CB-8FD4-7672E7211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4" t="25654" r="37280" b="28965"/>
          <a:stretch/>
        </p:blipFill>
        <p:spPr>
          <a:xfrm>
            <a:off x="7591022" y="4209728"/>
            <a:ext cx="3718109" cy="26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19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7698D-EC13-498E-9A5F-78D7B8EA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GMRES convergence for </a:t>
            </a:r>
            <a:r>
              <a:rPr lang="en-US" altLang="zh-CN" dirty="0" err="1"/>
              <a:t>init</a:t>
            </a:r>
            <a:r>
              <a:rPr lang="en-US" altLang="zh-CN" dirty="0"/>
              <a:t> with residual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58843-E239-48A5-BB58-BB8111D68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There seems to be a sudden change from 1 to 2 cores and less change from 2 cores to even more cores.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C1311D-D07F-4972-B1A5-34806DD75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2" t="2882" r="3244" b="5324"/>
          <a:stretch/>
        </p:blipFill>
        <p:spPr>
          <a:xfrm>
            <a:off x="2415874" y="2706275"/>
            <a:ext cx="6736364" cy="393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99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0961A-D23D-41C2-9990-8655A5CD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91200" cy="1325563"/>
          </a:xfrm>
        </p:spPr>
        <p:txBody>
          <a:bodyPr/>
          <a:lstStyle/>
          <a:p>
            <a:r>
              <a:rPr lang="zh-CN" altLang="en-US" dirty="0"/>
              <a:t>几何和关键尺寸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7D65676E-18F6-4AF0-9BF0-6D28B6144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6716" y="1391204"/>
            <a:ext cx="6123406" cy="4837120"/>
          </a:xfrm>
        </p:spPr>
        <p:txBody>
          <a:bodyPr>
            <a:normAutofit/>
          </a:bodyPr>
          <a:lstStyle/>
          <a:p>
            <a:r>
              <a:rPr lang="zh-CN" altLang="en-US" dirty="0"/>
              <a:t>大致尺寸</a:t>
            </a:r>
            <a:endParaRPr lang="en-US" altLang="zh-CN" dirty="0"/>
          </a:p>
          <a:p>
            <a:pPr lvl="1"/>
            <a:r>
              <a:rPr lang="zh-CN" altLang="en-US" dirty="0"/>
              <a:t>转子直径约 </a:t>
            </a:r>
            <a:r>
              <a:rPr lang="en-US" altLang="zh-CN" dirty="0"/>
              <a:t>50cm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叶片弦长约 </a:t>
            </a:r>
            <a:r>
              <a:rPr lang="en-US" altLang="zh-CN" dirty="0"/>
              <a:t>10cm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叶顶间隙约</a:t>
            </a:r>
            <a:r>
              <a:rPr lang="en-US" altLang="zh-CN" dirty="0"/>
              <a:t>1mm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轴向尺寸</a:t>
            </a:r>
            <a:endParaRPr lang="en-US" altLang="zh-CN" dirty="0"/>
          </a:p>
          <a:p>
            <a:pPr lvl="1"/>
            <a:r>
              <a:rPr lang="zh-CN" altLang="en-US" dirty="0"/>
              <a:t>叶根前缘点为</a:t>
            </a:r>
            <a:r>
              <a:rPr lang="en-US" altLang="zh-CN" dirty="0"/>
              <a:t>: z</a:t>
            </a:r>
            <a:r>
              <a:rPr lang="en-US" altLang="zh-CN" baseline="-25000" dirty="0"/>
              <a:t>0</a:t>
            </a:r>
            <a:r>
              <a:rPr lang="en-US" altLang="zh-CN" dirty="0"/>
              <a:t>=0cm;</a:t>
            </a:r>
          </a:p>
          <a:p>
            <a:pPr lvl="1"/>
            <a:r>
              <a:rPr lang="zh-CN" altLang="en-US" dirty="0"/>
              <a:t>计算域进出口</a:t>
            </a:r>
            <a:r>
              <a:rPr lang="en-US" altLang="zh-CN" dirty="0"/>
              <a:t>: z</a:t>
            </a:r>
            <a:r>
              <a:rPr lang="en-US" altLang="zh-CN" baseline="-25000" dirty="0"/>
              <a:t>in</a:t>
            </a:r>
            <a:r>
              <a:rPr lang="en-US" altLang="zh-CN" dirty="0"/>
              <a:t>=-18cm, z</a:t>
            </a:r>
            <a:r>
              <a:rPr lang="en-US" altLang="zh-CN" baseline="-25000" dirty="0"/>
              <a:t>out</a:t>
            </a:r>
            <a:r>
              <a:rPr lang="en-US" altLang="zh-CN" dirty="0"/>
              <a:t>=35.5cm;</a:t>
            </a:r>
          </a:p>
          <a:p>
            <a:pPr lvl="1"/>
            <a:r>
              <a:rPr lang="zh-CN" altLang="en-US" dirty="0"/>
              <a:t>轮毂旋转部分</a:t>
            </a:r>
            <a:r>
              <a:rPr lang="en-US" altLang="zh-CN" dirty="0"/>
              <a:t>: z=[-1.374cm,9.365cm];</a:t>
            </a:r>
          </a:p>
          <a:p>
            <a:pPr lvl="1"/>
            <a:r>
              <a:rPr lang="zh-CN" altLang="en-US" dirty="0"/>
              <a:t>流场测点</a:t>
            </a:r>
            <a:r>
              <a:rPr lang="en-US" altLang="zh-CN" dirty="0"/>
              <a:t>: z</a:t>
            </a:r>
            <a:r>
              <a:rPr lang="en-US" altLang="zh-CN" baseline="-25000" dirty="0"/>
              <a:t>1</a:t>
            </a:r>
            <a:r>
              <a:rPr lang="en-US" altLang="zh-CN" dirty="0"/>
              <a:t>=-2.472cm,z</a:t>
            </a:r>
            <a:r>
              <a:rPr lang="en-US" altLang="zh-CN" baseline="-25000" dirty="0"/>
              <a:t>2</a:t>
            </a:r>
            <a:r>
              <a:rPr lang="en-US" altLang="zh-CN" dirty="0"/>
              <a:t>=11.001cm;</a:t>
            </a:r>
          </a:p>
          <a:p>
            <a:pPr lvl="1"/>
            <a:r>
              <a:rPr lang="zh-CN" altLang="en-US" dirty="0"/>
              <a:t>压气机特性线的试验测量值和计算值</a:t>
            </a:r>
            <a:br>
              <a:rPr lang="en-US" altLang="zh-CN" dirty="0"/>
            </a:br>
            <a:r>
              <a:rPr lang="zh-CN" altLang="en-US" dirty="0"/>
              <a:t>基于</a:t>
            </a:r>
            <a:r>
              <a:rPr lang="en-US" altLang="zh-CN" dirty="0"/>
              <a:t>z</a:t>
            </a:r>
            <a:r>
              <a:rPr lang="en-US" altLang="zh-CN" baseline="-25000" dirty="0"/>
              <a:t>1</a:t>
            </a:r>
            <a:r>
              <a:rPr lang="en-US" altLang="zh-CN" dirty="0"/>
              <a:t>/z</a:t>
            </a:r>
            <a:r>
              <a:rPr lang="en-US" altLang="zh-CN" baseline="-25000" dirty="0"/>
              <a:t>2</a:t>
            </a:r>
            <a:r>
              <a:rPr lang="zh-CN" altLang="en-US" dirty="0"/>
              <a:t>两个位置截面上的质量平均</a:t>
            </a:r>
            <a:br>
              <a:rPr lang="en-US" altLang="zh-CN" dirty="0"/>
            </a:br>
            <a:r>
              <a:rPr lang="zh-CN" altLang="en-US" dirty="0"/>
              <a:t>积分值获得。</a:t>
            </a:r>
            <a:endParaRPr lang="en-US" altLang="zh-CN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C03A5733-6C4C-43BB-A9A0-7F91DAAE7270}"/>
              </a:ext>
            </a:extLst>
          </p:cNvPr>
          <p:cNvGrpSpPr/>
          <p:nvPr/>
        </p:nvGrpSpPr>
        <p:grpSpPr>
          <a:xfrm>
            <a:off x="983456" y="1435975"/>
            <a:ext cx="4529138" cy="5291064"/>
            <a:chOff x="7134225" y="-2171619"/>
            <a:chExt cx="4529138" cy="529106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8CEE8B6-E5F2-4044-8450-06CAC778B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14" t="17709" r="16944" b="17707"/>
            <a:stretch/>
          </p:blipFill>
          <p:spPr>
            <a:xfrm>
              <a:off x="7134225" y="-1683499"/>
              <a:ext cx="4529138" cy="4429126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4AC8804-F17F-4B37-A253-87B8ACB5DFB3}"/>
                </a:ext>
              </a:extLst>
            </p:cNvPr>
            <p:cNvCxnSpPr>
              <a:cxnSpLocks/>
            </p:cNvCxnSpPr>
            <p:nvPr/>
          </p:nvCxnSpPr>
          <p:spPr>
            <a:xfrm>
              <a:off x="8724901" y="-1394573"/>
              <a:ext cx="0" cy="38576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7F28989-531F-4D54-826D-3F9AE08AAC45}"/>
                </a:ext>
              </a:extLst>
            </p:cNvPr>
            <p:cNvSpPr txBox="1"/>
            <p:nvPr/>
          </p:nvSpPr>
          <p:spPr>
            <a:xfrm>
              <a:off x="8434597" y="-2171619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z</a:t>
              </a:r>
              <a:r>
                <a:rPr lang="en-US" altLang="zh-CN" b="1" baseline="-25000" dirty="0"/>
                <a:t>0</a:t>
              </a:r>
              <a:r>
                <a:rPr lang="en-US" altLang="zh-CN" b="1" dirty="0"/>
                <a:t>=0cm</a:t>
              </a:r>
              <a:endParaRPr lang="zh-CN" altLang="en-US" b="1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0360418D-E410-4942-9C3D-858EEB106242}"/>
                </a:ext>
              </a:extLst>
            </p:cNvPr>
            <p:cNvCxnSpPr>
              <a:cxnSpLocks/>
            </p:cNvCxnSpPr>
            <p:nvPr/>
          </p:nvCxnSpPr>
          <p:spPr>
            <a:xfrm>
              <a:off x="11420486" y="-1294561"/>
              <a:ext cx="0" cy="36290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5AD3DC3-989F-4363-A000-4334E0047985}"/>
                </a:ext>
              </a:extLst>
            </p:cNvPr>
            <p:cNvCxnSpPr>
              <a:cxnSpLocks/>
            </p:cNvCxnSpPr>
            <p:nvPr/>
          </p:nvCxnSpPr>
          <p:spPr>
            <a:xfrm>
              <a:off x="7362829" y="-1394575"/>
              <a:ext cx="0" cy="3857624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880E0A1-D6D6-4299-A34A-9BEF35EB11CC}"/>
                </a:ext>
              </a:extLst>
            </p:cNvPr>
            <p:cNvCxnSpPr>
              <a:cxnSpLocks/>
            </p:cNvCxnSpPr>
            <p:nvPr/>
          </p:nvCxnSpPr>
          <p:spPr>
            <a:xfrm>
              <a:off x="8548688" y="-1394576"/>
              <a:ext cx="0" cy="3857625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BB8EB9D-393B-43A7-BF1A-9BE7AB8A519C}"/>
                </a:ext>
              </a:extLst>
            </p:cNvPr>
            <p:cNvCxnSpPr>
              <a:cxnSpLocks/>
            </p:cNvCxnSpPr>
            <p:nvPr/>
          </p:nvCxnSpPr>
          <p:spPr>
            <a:xfrm>
              <a:off x="9605966" y="-1294561"/>
              <a:ext cx="0" cy="3629025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526D840-B584-4FE9-B5A8-BE8E401E60C5}"/>
                </a:ext>
              </a:extLst>
            </p:cNvPr>
            <p:cNvCxnSpPr>
              <a:cxnSpLocks/>
            </p:cNvCxnSpPr>
            <p:nvPr/>
          </p:nvCxnSpPr>
          <p:spPr>
            <a:xfrm>
              <a:off x="8710614" y="-1730849"/>
              <a:ext cx="0" cy="274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A845D0F-A194-4FD1-A3E9-AF56AC3DB130}"/>
                </a:ext>
              </a:extLst>
            </p:cNvPr>
            <p:cNvSpPr txBox="1"/>
            <p:nvPr/>
          </p:nvSpPr>
          <p:spPr>
            <a:xfrm>
              <a:off x="7134639" y="-2169376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z</a:t>
              </a:r>
              <a:r>
                <a:rPr lang="en-US" altLang="zh-CN" b="1" baseline="-25000" dirty="0"/>
                <a:t>in</a:t>
              </a:r>
              <a:r>
                <a:rPr lang="en-US" altLang="zh-CN" b="1" dirty="0"/>
                <a:t>=-18cm</a:t>
              </a:r>
              <a:endParaRPr lang="zh-CN" altLang="en-US" b="1" dirty="0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99B7E8E-B97F-4BF1-9740-8A2B5EA778CD}"/>
                </a:ext>
              </a:extLst>
            </p:cNvPr>
            <p:cNvCxnSpPr>
              <a:cxnSpLocks/>
            </p:cNvCxnSpPr>
            <p:nvPr/>
          </p:nvCxnSpPr>
          <p:spPr>
            <a:xfrm>
              <a:off x="7367797" y="-1728606"/>
              <a:ext cx="0" cy="274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6C39F5B-9816-4EBB-8DB2-9319BB85CA50}"/>
                </a:ext>
              </a:extLst>
            </p:cNvPr>
            <p:cNvSpPr txBox="1"/>
            <p:nvPr/>
          </p:nvSpPr>
          <p:spPr>
            <a:xfrm>
              <a:off x="10172909" y="-2166856"/>
              <a:ext cx="1490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z</a:t>
              </a:r>
              <a:r>
                <a:rPr lang="en-US" altLang="zh-CN" b="1" baseline="-25000" dirty="0"/>
                <a:t>out</a:t>
              </a:r>
              <a:r>
                <a:rPr lang="en-US" altLang="zh-CN" b="1" dirty="0"/>
                <a:t>=35.5cm</a:t>
              </a:r>
              <a:endParaRPr lang="zh-CN" altLang="en-US" b="1" dirty="0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2619577D-4006-4C84-AE89-953739DF8459}"/>
                </a:ext>
              </a:extLst>
            </p:cNvPr>
            <p:cNvCxnSpPr>
              <a:cxnSpLocks/>
            </p:cNvCxnSpPr>
            <p:nvPr/>
          </p:nvCxnSpPr>
          <p:spPr>
            <a:xfrm>
              <a:off x="11406199" y="-1726086"/>
              <a:ext cx="0" cy="274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B16B888-B94C-4C8C-8D66-5C514059FA59}"/>
                </a:ext>
              </a:extLst>
            </p:cNvPr>
            <p:cNvSpPr txBox="1"/>
            <p:nvPr/>
          </p:nvSpPr>
          <p:spPr>
            <a:xfrm>
              <a:off x="7633528" y="2743687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z</a:t>
              </a:r>
              <a:r>
                <a:rPr lang="en-US" altLang="zh-CN" b="1" baseline="-25000" dirty="0">
                  <a:solidFill>
                    <a:srgbClr val="FF0000"/>
                  </a:solidFill>
                </a:rPr>
                <a:t>1</a:t>
              </a:r>
              <a:r>
                <a:rPr lang="en-US" altLang="zh-CN" b="1" dirty="0">
                  <a:solidFill>
                    <a:srgbClr val="FF0000"/>
                  </a:solidFill>
                </a:rPr>
                <a:t>=-2.472cm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0C0FDC90-465C-4606-988C-82C1A1216A45}"/>
                </a:ext>
              </a:extLst>
            </p:cNvPr>
            <p:cNvCxnSpPr>
              <a:cxnSpLocks/>
            </p:cNvCxnSpPr>
            <p:nvPr/>
          </p:nvCxnSpPr>
          <p:spPr>
            <a:xfrm>
              <a:off x="8548688" y="2486387"/>
              <a:ext cx="0" cy="27463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3482EAB-1FB6-4650-9C22-AE64558C2FBC}"/>
                </a:ext>
              </a:extLst>
            </p:cNvPr>
            <p:cNvSpPr txBox="1"/>
            <p:nvPr/>
          </p:nvSpPr>
          <p:spPr>
            <a:xfrm>
              <a:off x="9215933" y="2750113"/>
              <a:ext cx="1548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</a:rPr>
                <a:t>z</a:t>
              </a:r>
              <a:r>
                <a:rPr lang="en-US" altLang="zh-CN" b="1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zh-CN" b="1" dirty="0">
                  <a:solidFill>
                    <a:srgbClr val="FF0000"/>
                  </a:solidFill>
                </a:rPr>
                <a:t>=11.011cm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A996B578-FB2C-40A5-910A-B6B19E240192}"/>
                </a:ext>
              </a:extLst>
            </p:cNvPr>
            <p:cNvCxnSpPr>
              <a:cxnSpLocks/>
            </p:cNvCxnSpPr>
            <p:nvPr/>
          </p:nvCxnSpPr>
          <p:spPr>
            <a:xfrm>
              <a:off x="9605966" y="2483413"/>
              <a:ext cx="0" cy="27463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675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7698D-EC13-498E-9A5F-78D7B8EA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GMRES convergence for </a:t>
            </a:r>
            <a:r>
              <a:rPr lang="en-US" altLang="zh-CN" dirty="0" err="1"/>
              <a:t>init</a:t>
            </a:r>
            <a:r>
              <a:rPr lang="en-US" altLang="zh-CN" dirty="0"/>
              <a:t> w/ random </a:t>
            </a:r>
            <a:r>
              <a:rPr lang="en-US" altLang="zh-CN" dirty="0" err="1"/>
              <a:t>vec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58843-E239-48A5-BB58-BB8111D68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When initialized with random vector, </a:t>
            </a:r>
            <a:r>
              <a:rPr lang="en-US" altLang="zh-CN" sz="2400" dirty="0" err="1"/>
              <a:t>Gmres</a:t>
            </a:r>
            <a:r>
              <a:rPr lang="en-US" altLang="zh-CN" sz="2400" dirty="0"/>
              <a:t>(2000) stalls for 2, 12, 48 cores. </a:t>
            </a:r>
          </a:p>
          <a:p>
            <a:r>
              <a:rPr lang="en-US" altLang="zh-CN" sz="2400" dirty="0"/>
              <a:t>GMRES(2000) does not stall only for 1 core.</a:t>
            </a:r>
          </a:p>
          <a:p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205507-A4D7-4BF5-A869-E05E0B121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6" t="3162" r="4054" b="7266"/>
          <a:stretch/>
        </p:blipFill>
        <p:spPr>
          <a:xfrm>
            <a:off x="2318114" y="2798551"/>
            <a:ext cx="6656173" cy="38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51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7698D-EC13-498E-9A5F-78D7B8EA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GMRES convergence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58843-E239-48A5-BB58-BB8111D68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The deterioration of local-ILU from 1 to 2, 12, 48 cores is significant, when the RHS of the linear system is either the residual vector or a random vector.</a:t>
            </a:r>
          </a:p>
          <a:p>
            <a:r>
              <a:rPr lang="en-US" altLang="zh-CN" sz="2400" dirty="0"/>
              <a:t>Need to check</a:t>
            </a:r>
          </a:p>
          <a:p>
            <a:pPr lvl="1"/>
            <a:r>
              <a:rPr lang="en-US" altLang="zh-CN" sz="2000" dirty="0"/>
              <a:t>the implementation of the parallelism of GMRES and</a:t>
            </a:r>
            <a:r>
              <a:rPr lang="zh-CN" altLang="en-US" sz="2000" dirty="0"/>
              <a:t> </a:t>
            </a:r>
            <a:r>
              <a:rPr lang="en-US" altLang="zh-CN" sz="2000" dirty="0"/>
              <a:t>local-</a:t>
            </a:r>
            <a:r>
              <a:rPr lang="en-US" altLang="zh-CN" sz="2000" dirty="0" err="1"/>
              <a:t>ilu</a:t>
            </a:r>
            <a:endParaRPr lang="en-US" altLang="zh-CN" sz="2000" dirty="0"/>
          </a:p>
          <a:p>
            <a:pPr lvl="1"/>
            <a:r>
              <a:rPr lang="en-US" altLang="zh-CN" sz="2000" dirty="0"/>
              <a:t>the implementation of the parallel treatment of periodic </a:t>
            </a:r>
            <a:r>
              <a:rPr lang="en-US" altLang="zh-CN" sz="2000" dirty="0" err="1"/>
              <a:t>bc</a:t>
            </a:r>
            <a:r>
              <a:rPr lang="en-US" altLang="zh-CN" sz="2000" dirty="0"/>
              <a:t> in Jacobian</a:t>
            </a:r>
          </a:p>
          <a:p>
            <a:pPr lvl="1"/>
            <a:r>
              <a:rPr lang="en-US" altLang="zh-CN" sz="2000" dirty="0"/>
              <a:t>Check the implication of </a:t>
            </a:r>
            <a:r>
              <a:rPr lang="en-US" altLang="zh-CN" sz="2000" dirty="0" err="1"/>
              <a:t>bdry_set_res</a:t>
            </a:r>
            <a:r>
              <a:rPr lang="en-US" altLang="zh-CN" sz="2000" dirty="0"/>
              <a:t> in </a:t>
            </a:r>
            <a:r>
              <a:rPr lang="en-US" altLang="zh-CN" sz="2000" dirty="0" err="1"/>
              <a:t>init</a:t>
            </a:r>
            <a:r>
              <a:rPr lang="en-US" altLang="zh-CN" sz="2000"/>
              <a:t>-random</a:t>
            </a:r>
            <a:endParaRPr lang="en-US" altLang="zh-CN" sz="2000" dirty="0"/>
          </a:p>
          <a:p>
            <a:r>
              <a:rPr lang="en-US" altLang="zh-CN" sz="2400" dirty="0"/>
              <a:t>If no bug is found, go on with GCRO-DR-D,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allow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successful</a:t>
            </a:r>
            <a:r>
              <a:rPr lang="zh-CN" altLang="en-US" sz="2400" dirty="0"/>
              <a:t> </a:t>
            </a:r>
            <a:r>
              <a:rPr lang="en-US" altLang="zh-CN" sz="2400" dirty="0"/>
              <a:t>convergence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linear</a:t>
            </a:r>
            <a:r>
              <a:rPr lang="zh-CN" altLang="en-US" sz="2400" dirty="0"/>
              <a:t> </a:t>
            </a:r>
            <a:r>
              <a:rPr lang="en-US" altLang="zh-CN" sz="2400" dirty="0"/>
              <a:t>solves</a:t>
            </a:r>
            <a:r>
              <a:rPr lang="zh-CN" altLang="en-US" sz="2400" dirty="0"/>
              <a:t> </a:t>
            </a:r>
            <a:r>
              <a:rPr lang="en-US" altLang="zh-CN" sz="2400" dirty="0"/>
              <a:t>when</a:t>
            </a:r>
            <a:r>
              <a:rPr lang="zh-CN" altLang="en-US" sz="2400" dirty="0"/>
              <a:t> </a:t>
            </a:r>
            <a:r>
              <a:rPr lang="en-US" altLang="zh-CN" sz="2400" dirty="0"/>
              <a:t>ARPACK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initialized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residual</a:t>
            </a:r>
            <a:r>
              <a:rPr lang="zh-CN" altLang="en-US" sz="2400" dirty="0"/>
              <a:t> </a:t>
            </a:r>
            <a:r>
              <a:rPr lang="en-US" altLang="zh-CN" sz="2400" dirty="0" err="1"/>
              <a:t>vec</a:t>
            </a:r>
            <a:r>
              <a:rPr lang="en-US" altLang="zh-CN" sz="2400" dirty="0"/>
              <a:t>.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1316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4528C-6F90-4049-A9A0-1D6DD299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lossy is local-ILU exactly, for R67-3d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77199-B0A4-4C59-A9DE-027B6143B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It’s inevitable that local-</a:t>
            </a:r>
            <a:r>
              <a:rPr lang="en-US" altLang="zh-CN" sz="2400" dirty="0" err="1"/>
              <a:t>ilu</a:t>
            </a:r>
            <a:r>
              <a:rPr lang="en-US" altLang="zh-CN" sz="2400" dirty="0"/>
              <a:t> is lossy for parallel runs. I’m interested in how much fill-in is lost with more cores. </a:t>
            </a:r>
            <a:r>
              <a:rPr lang="en-US" altLang="zh-CN" sz="2400" dirty="0">
                <a:solidFill>
                  <a:srgbClr val="FF0000"/>
                </a:solidFill>
              </a:rPr>
              <a:t>Distributed Jacobians are shown below. </a:t>
            </a:r>
            <a:r>
              <a:rPr lang="en-US" altLang="zh-CN" sz="2400" dirty="0"/>
              <a:t>They are not lossy in parallel runs.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2620E0-BBE8-4540-B433-7E4F6836BD49}"/>
              </a:ext>
            </a:extLst>
          </p:cNvPr>
          <p:cNvSpPr/>
          <p:nvPr/>
        </p:nvSpPr>
        <p:spPr>
          <a:xfrm>
            <a:off x="472360" y="3077701"/>
            <a:ext cx="3600000" cy="360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 1/1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3BC638-C069-4EED-A045-8DD1F251D974}"/>
              </a:ext>
            </a:extLst>
          </p:cNvPr>
          <p:cNvSpPr/>
          <p:nvPr/>
        </p:nvSpPr>
        <p:spPr>
          <a:xfrm>
            <a:off x="4296000" y="3077701"/>
            <a:ext cx="3600000" cy="180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 1/2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9ECB61-3E77-4429-BAA9-3BB11E16FC58}"/>
              </a:ext>
            </a:extLst>
          </p:cNvPr>
          <p:cNvSpPr/>
          <p:nvPr/>
        </p:nvSpPr>
        <p:spPr>
          <a:xfrm>
            <a:off x="4296000" y="4877701"/>
            <a:ext cx="3600000" cy="180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 2/2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818C39-9561-47FA-A7E1-88CDCECB28E4}"/>
              </a:ext>
            </a:extLst>
          </p:cNvPr>
          <p:cNvSpPr/>
          <p:nvPr/>
        </p:nvSpPr>
        <p:spPr>
          <a:xfrm>
            <a:off x="8119640" y="3077701"/>
            <a:ext cx="3600000" cy="90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 1/4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0D5DA5-5D9E-476D-B451-79415DABCE45}"/>
              </a:ext>
            </a:extLst>
          </p:cNvPr>
          <p:cNvSpPr/>
          <p:nvPr/>
        </p:nvSpPr>
        <p:spPr>
          <a:xfrm>
            <a:off x="8119640" y="3977701"/>
            <a:ext cx="3600000" cy="90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 2/4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95F9D6-5A79-4BBE-A604-0FEF99C4E815}"/>
              </a:ext>
            </a:extLst>
          </p:cNvPr>
          <p:cNvSpPr/>
          <p:nvPr/>
        </p:nvSpPr>
        <p:spPr>
          <a:xfrm>
            <a:off x="8119640" y="4877701"/>
            <a:ext cx="3600000" cy="90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Core 3/4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DB7F19-6B02-41F9-9D80-F23E99591AAA}"/>
              </a:ext>
            </a:extLst>
          </p:cNvPr>
          <p:cNvSpPr/>
          <p:nvPr/>
        </p:nvSpPr>
        <p:spPr>
          <a:xfrm>
            <a:off x="8119640" y="5777701"/>
            <a:ext cx="360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Core 4/4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96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4528C-6F90-4049-A9A0-1D6DD299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lossy is local-ILU exactly, for R67-3d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77199-B0A4-4C59-A9DE-027B6143B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The distributed local-</a:t>
            </a:r>
            <a:r>
              <a:rPr lang="en-US" altLang="zh-CN" sz="2400" dirty="0" err="1">
                <a:solidFill>
                  <a:srgbClr val="FF0000"/>
                </a:solidFill>
              </a:rPr>
              <a:t>ilu</a:t>
            </a:r>
            <a:r>
              <a:rPr lang="en-US" altLang="zh-CN" sz="2400" dirty="0">
                <a:solidFill>
                  <a:srgbClr val="FF0000"/>
                </a:solidFill>
              </a:rPr>
              <a:t> matrices are shown below. </a:t>
            </a:r>
            <a:r>
              <a:rPr lang="en-US" altLang="zh-CN" sz="2400" dirty="0"/>
              <a:t>They are lossy in parallel runs (the nonzero entries in the grey zones are zeroed). The loss is measured by the ratio of the discard off-diagonal entries over the total entries.</a:t>
            </a:r>
            <a:endParaRPr lang="zh-CN" altLang="en-US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2620E0-BBE8-4540-B433-7E4F6836BD49}"/>
              </a:ext>
            </a:extLst>
          </p:cNvPr>
          <p:cNvSpPr/>
          <p:nvPr/>
        </p:nvSpPr>
        <p:spPr>
          <a:xfrm>
            <a:off x="472360" y="3077701"/>
            <a:ext cx="3600000" cy="360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Core 1/1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3BC638-C069-4EED-A045-8DD1F251D974}"/>
              </a:ext>
            </a:extLst>
          </p:cNvPr>
          <p:cNvSpPr/>
          <p:nvPr/>
        </p:nvSpPr>
        <p:spPr>
          <a:xfrm>
            <a:off x="4296000" y="3077701"/>
            <a:ext cx="3600000" cy="180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Core 1/2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9ECB61-3E77-4429-BAA9-3BB11E16FC58}"/>
              </a:ext>
            </a:extLst>
          </p:cNvPr>
          <p:cNvSpPr/>
          <p:nvPr/>
        </p:nvSpPr>
        <p:spPr>
          <a:xfrm>
            <a:off x="4296000" y="4877701"/>
            <a:ext cx="3600000" cy="180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Core 2/2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818C39-9561-47FA-A7E1-88CDCECB28E4}"/>
              </a:ext>
            </a:extLst>
          </p:cNvPr>
          <p:cNvSpPr/>
          <p:nvPr/>
        </p:nvSpPr>
        <p:spPr>
          <a:xfrm>
            <a:off x="8119640" y="3077701"/>
            <a:ext cx="3600000" cy="90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Core </a:t>
            </a:r>
          </a:p>
          <a:p>
            <a:r>
              <a:rPr lang="en-US" altLang="zh-CN" dirty="0"/>
              <a:t>1/4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0D5DA5-5D9E-476D-B451-79415DABCE45}"/>
              </a:ext>
            </a:extLst>
          </p:cNvPr>
          <p:cNvSpPr/>
          <p:nvPr/>
        </p:nvSpPr>
        <p:spPr>
          <a:xfrm>
            <a:off x="8119640" y="3977701"/>
            <a:ext cx="3600000" cy="90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             </a:t>
            </a:r>
          </a:p>
          <a:p>
            <a:r>
              <a:rPr lang="en-US" altLang="zh-CN" dirty="0"/>
              <a:t>	Core </a:t>
            </a:r>
          </a:p>
          <a:p>
            <a:r>
              <a:rPr lang="en-US" altLang="zh-CN" dirty="0"/>
              <a:t>	2/4        </a:t>
            </a:r>
          </a:p>
          <a:p>
            <a:r>
              <a:rPr lang="en-US" altLang="zh-CN" dirty="0"/>
              <a:t>2/4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95F9D6-5A79-4BBE-A604-0FEF99C4E815}"/>
              </a:ext>
            </a:extLst>
          </p:cNvPr>
          <p:cNvSpPr/>
          <p:nvPr/>
        </p:nvSpPr>
        <p:spPr>
          <a:xfrm>
            <a:off x="8119640" y="4877701"/>
            <a:ext cx="3600000" cy="90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		Core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		3/4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6DB7F19-6B02-41F9-9D80-F23E99591AAA}"/>
              </a:ext>
            </a:extLst>
          </p:cNvPr>
          <p:cNvSpPr/>
          <p:nvPr/>
        </p:nvSpPr>
        <p:spPr>
          <a:xfrm>
            <a:off x="8119640" y="5777701"/>
            <a:ext cx="3600000" cy="90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			Core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			4/4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F68F22-E4C3-4A71-B16B-093740238CB7}"/>
              </a:ext>
            </a:extLst>
          </p:cNvPr>
          <p:cNvSpPr/>
          <p:nvPr/>
        </p:nvSpPr>
        <p:spPr>
          <a:xfrm>
            <a:off x="6096000" y="3077701"/>
            <a:ext cx="1800000" cy="18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61A5C7-7C7D-4BC7-8590-BFAF368E5639}"/>
              </a:ext>
            </a:extLst>
          </p:cNvPr>
          <p:cNvSpPr/>
          <p:nvPr/>
        </p:nvSpPr>
        <p:spPr>
          <a:xfrm>
            <a:off x="4296000" y="4877701"/>
            <a:ext cx="1800000" cy="18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0E7D8D-868B-4F71-8108-A8B9BC9EBB7E}"/>
              </a:ext>
            </a:extLst>
          </p:cNvPr>
          <p:cNvSpPr/>
          <p:nvPr/>
        </p:nvSpPr>
        <p:spPr>
          <a:xfrm>
            <a:off x="9019640" y="3077701"/>
            <a:ext cx="27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6F8D54-6E62-406A-B28E-FB41EA215A05}"/>
              </a:ext>
            </a:extLst>
          </p:cNvPr>
          <p:cNvSpPr/>
          <p:nvPr/>
        </p:nvSpPr>
        <p:spPr>
          <a:xfrm>
            <a:off x="8119640" y="3977701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8062BF-1245-4E5E-AD97-36A3076D1754}"/>
              </a:ext>
            </a:extLst>
          </p:cNvPr>
          <p:cNvSpPr/>
          <p:nvPr/>
        </p:nvSpPr>
        <p:spPr>
          <a:xfrm>
            <a:off x="10819640" y="4877701"/>
            <a:ext cx="9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43E6F6-C172-4122-90AD-D4F2ACDF2445}"/>
              </a:ext>
            </a:extLst>
          </p:cNvPr>
          <p:cNvSpPr/>
          <p:nvPr/>
        </p:nvSpPr>
        <p:spPr>
          <a:xfrm>
            <a:off x="9919640" y="3977701"/>
            <a:ext cx="18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52EF53-57CE-4E84-BF88-E46350DBFFD3}"/>
              </a:ext>
            </a:extLst>
          </p:cNvPr>
          <p:cNvSpPr/>
          <p:nvPr/>
        </p:nvSpPr>
        <p:spPr>
          <a:xfrm>
            <a:off x="8119640" y="4877701"/>
            <a:ext cx="18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88B1DE9-05C8-47BF-8448-53CB3487C4C2}"/>
              </a:ext>
            </a:extLst>
          </p:cNvPr>
          <p:cNvSpPr/>
          <p:nvPr/>
        </p:nvSpPr>
        <p:spPr>
          <a:xfrm>
            <a:off x="8119640" y="5777701"/>
            <a:ext cx="2700000" cy="90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6483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E0C7F-0209-4ABF-9794-D8EE513A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Deterioration of local-</a:t>
            </a:r>
            <a:r>
              <a:rPr lang="en-US" altLang="zh-CN" dirty="0" err="1"/>
              <a:t>ilu</a:t>
            </a:r>
            <a:r>
              <a:rPr lang="en-US" altLang="zh-CN" dirty="0"/>
              <a:t> over many cores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55645B-BFFA-496D-AAF8-2152516E0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From 1 to 2 cores,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br>
              <a:rPr lang="en-US" altLang="zh-CN" dirty="0"/>
            </a:br>
            <a:r>
              <a:rPr lang="en-US" altLang="zh-CN" dirty="0"/>
              <a:t>than 1%, why big deterioration</a:t>
            </a:r>
            <a:br>
              <a:rPr lang="en-US" altLang="zh-CN" dirty="0"/>
            </a:br>
            <a:r>
              <a:rPr lang="en-US" altLang="zh-CN" dirty="0"/>
              <a:t>in the preconditioning effect?</a:t>
            </a:r>
          </a:p>
          <a:p>
            <a:r>
              <a:rPr lang="en-US" altLang="zh-CN" dirty="0"/>
              <a:t>Does this case happen to be a</a:t>
            </a:r>
            <a:br>
              <a:rPr lang="en-US" altLang="zh-CN" dirty="0"/>
            </a:br>
            <a:r>
              <a:rPr lang="en-US" altLang="zh-CN" dirty="0"/>
              <a:t>borderline case or is GMRES</a:t>
            </a:r>
            <a:br>
              <a:rPr lang="en-US" altLang="zh-CN" dirty="0"/>
            </a:br>
            <a:r>
              <a:rPr lang="en-US" altLang="zh-CN" dirty="0"/>
              <a:t>implementation faulty?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F1F294B1-9881-4DE0-A709-028721E4A3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9140493"/>
              </p:ext>
            </p:extLst>
          </p:nvPr>
        </p:nvGraphicFramePr>
        <p:xfrm>
          <a:off x="6096000" y="2154542"/>
          <a:ext cx="4886325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103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6E7A15-DFD1-4418-AA16-F7D614C39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4" t="7816" r="806" b="6131"/>
          <a:stretch/>
        </p:blipFill>
        <p:spPr>
          <a:xfrm>
            <a:off x="1179786" y="478221"/>
            <a:ext cx="9832428" cy="59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04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8A07DC-BDDC-436D-926F-634DB65F4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" y="1299755"/>
            <a:ext cx="3514087" cy="20821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385ED-D72D-4382-AFBB-AB4F5E6C3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7" y="3392907"/>
            <a:ext cx="3514087" cy="20821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F81176-E72E-4709-8258-5722ECAA3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34" y="3381888"/>
            <a:ext cx="3503070" cy="20756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888DAE-D85A-463C-96C8-DECF877E2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34" y="1299753"/>
            <a:ext cx="3503070" cy="20756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9828356-BF2C-468D-8209-663CD4E53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96" y="1299754"/>
            <a:ext cx="3503069" cy="20756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8564D9-29D2-4CAF-A98C-CDD4CE9D6F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95" y="3388418"/>
            <a:ext cx="3503069" cy="207560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46031B6-E0FC-4ED5-ACD2-69AED8638FBE}"/>
              </a:ext>
            </a:extLst>
          </p:cNvPr>
          <p:cNvSpPr txBox="1"/>
          <p:nvPr/>
        </p:nvSpPr>
        <p:spPr>
          <a:xfrm>
            <a:off x="1781821" y="837046"/>
            <a:ext cx="903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2 cores                                                 4 cores                                                    48 cores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CFCDE7-27C1-4A26-8724-8B04D927510A}"/>
              </a:ext>
            </a:extLst>
          </p:cNvPr>
          <p:cNvSpPr txBox="1"/>
          <p:nvPr/>
        </p:nvSpPr>
        <p:spPr>
          <a:xfrm>
            <a:off x="1589089" y="5608995"/>
            <a:ext cx="9695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Maybe the huge convergence rate deterioration from 1 to 2 cores is due to the fact that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the partitioning boundary happens to be at the most sensitive location of the flow field???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59340931-84FB-4969-9226-780EA1FBA9E9}"/>
              </a:ext>
            </a:extLst>
          </p:cNvPr>
          <p:cNvSpPr/>
          <p:nvPr/>
        </p:nvSpPr>
        <p:spPr>
          <a:xfrm>
            <a:off x="1819236" y="4353009"/>
            <a:ext cx="353177" cy="1303283"/>
          </a:xfrm>
          <a:custGeom>
            <a:avLst/>
            <a:gdLst>
              <a:gd name="connsiteX0" fmla="*/ 27357 w 353177"/>
              <a:gd name="connsiteY0" fmla="*/ 0 h 1303283"/>
              <a:gd name="connsiteX1" fmla="*/ 32612 w 353177"/>
              <a:gd name="connsiteY1" fmla="*/ 746235 h 1303283"/>
              <a:gd name="connsiteX2" fmla="*/ 353177 w 353177"/>
              <a:gd name="connsiteY2" fmla="*/ 1303283 h 1303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177" h="1303283">
                <a:moveTo>
                  <a:pt x="27357" y="0"/>
                </a:moveTo>
                <a:cubicBezTo>
                  <a:pt x="2833" y="264510"/>
                  <a:pt x="-21691" y="529021"/>
                  <a:pt x="32612" y="746235"/>
                </a:cubicBezTo>
                <a:cubicBezTo>
                  <a:pt x="86915" y="963449"/>
                  <a:pt x="220046" y="1133366"/>
                  <a:pt x="353177" y="1303283"/>
                </a:cubicBezTo>
              </a:path>
            </a:pathLst>
          </a:custGeom>
          <a:noFill/>
          <a:ln w="25400">
            <a:solidFill>
              <a:srgbClr val="FF0000"/>
            </a:solidFill>
            <a:headEnd type="triangle" w="lg" len="lg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273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FCF554C-8C1E-48C0-B6CF-49832CA8B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42" y="983122"/>
            <a:ext cx="5567248" cy="329865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8D8DC1-18CE-4138-B0B6-2F92251C6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2" y="2318940"/>
            <a:ext cx="5567248" cy="3298656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5F67BB9-D0DD-43E2-A47A-BB59C247D365}"/>
              </a:ext>
            </a:extLst>
          </p:cNvPr>
          <p:cNvSpPr/>
          <p:nvPr/>
        </p:nvSpPr>
        <p:spPr>
          <a:xfrm>
            <a:off x="3069203" y="1725433"/>
            <a:ext cx="2910178" cy="1606164"/>
          </a:xfrm>
          <a:custGeom>
            <a:avLst/>
            <a:gdLst>
              <a:gd name="connsiteX0" fmla="*/ 0 w 2910178"/>
              <a:gd name="connsiteY0" fmla="*/ 1606164 h 1606164"/>
              <a:gd name="connsiteX1" fmla="*/ 1248355 w 2910178"/>
              <a:gd name="connsiteY1" fmla="*/ 341906 h 1606164"/>
              <a:gd name="connsiteX2" fmla="*/ 2910178 w 2910178"/>
              <a:gd name="connsiteY2" fmla="*/ 0 h 1606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0178" h="1606164">
                <a:moveTo>
                  <a:pt x="0" y="1606164"/>
                </a:moveTo>
                <a:cubicBezTo>
                  <a:pt x="381662" y="1107882"/>
                  <a:pt x="763325" y="609600"/>
                  <a:pt x="1248355" y="341906"/>
                </a:cubicBezTo>
                <a:cubicBezTo>
                  <a:pt x="1733385" y="74212"/>
                  <a:pt x="2321781" y="37106"/>
                  <a:pt x="2910178" y="0"/>
                </a:cubicBezTo>
              </a:path>
            </a:pathLst>
          </a:custGeom>
          <a:noFill/>
          <a:ln w="19050">
            <a:solidFill>
              <a:srgbClr val="FF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636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45FD6-F615-4ADF-AB7C-F0E7C7DF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Rotor67 design condition eigen-analysis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AADFAC-3172-469C-B08E-C3EAD5D9A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GCRO-DR(500,50) using 48 cores</a:t>
            </a:r>
          </a:p>
          <a:p>
            <a:r>
              <a:rPr lang="en-US" altLang="zh-CN" dirty="0"/>
              <a:t>No recycling between ARPACK iterations</a:t>
            </a:r>
          </a:p>
          <a:p>
            <a:r>
              <a:rPr lang="en-US" altLang="zh-CN" dirty="0"/>
              <a:t>Each linear solver 1 to 2 hours (clock time)</a:t>
            </a:r>
          </a:p>
          <a:p>
            <a:r>
              <a:rPr lang="en-US" altLang="zh-CN" dirty="0"/>
              <a:t>ARPACK info</a:t>
            </a:r>
          </a:p>
          <a:p>
            <a:pPr lvl="1"/>
            <a:r>
              <a:rPr lang="en-US" altLang="zh-CN" dirty="0"/>
              <a:t>Shift =0, 1i and 2i</a:t>
            </a:r>
          </a:p>
          <a:p>
            <a:pPr lvl="1"/>
            <a:r>
              <a:rPr lang="en-US" altLang="zh-CN" dirty="0" err="1"/>
              <a:t>Krylov</a:t>
            </a:r>
            <a:r>
              <a:rPr lang="en-US" altLang="zh-CN" dirty="0"/>
              <a:t> subspace dimension 50</a:t>
            </a:r>
          </a:p>
          <a:p>
            <a:pPr lvl="1"/>
            <a:r>
              <a:rPr lang="en-US" altLang="zh-CN" dirty="0"/>
              <a:t>Search for 10 eigenvalues for each shift</a:t>
            </a:r>
          </a:p>
          <a:p>
            <a:r>
              <a:rPr lang="en-US" altLang="zh-CN" dirty="0"/>
              <a:t>ARPACK results</a:t>
            </a:r>
          </a:p>
          <a:p>
            <a:pPr lvl="1"/>
            <a:r>
              <a:rPr lang="en-US" altLang="zh-CN" dirty="0"/>
              <a:t>For 3 shifts, 80/50/80 linear solves in total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F12910-A443-4FB2-BFE2-6DB2C0961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1" t="12733" r="53919" b="13513"/>
          <a:stretch/>
        </p:blipFill>
        <p:spPr>
          <a:xfrm>
            <a:off x="7891850" y="2262425"/>
            <a:ext cx="3707027" cy="38709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566813-351F-4A8E-976A-00C64646A4F0}"/>
              </a:ext>
            </a:extLst>
          </p:cNvPr>
          <p:cNvSpPr txBox="1"/>
          <p:nvPr/>
        </p:nvSpPr>
        <p:spPr>
          <a:xfrm>
            <a:off x="8217292" y="1825625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GCRO-DR(500,50) convergence</a:t>
            </a:r>
            <a:endParaRPr lang="zh-CN" altLang="en-US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9EB8F745-3C1C-46FB-B24F-AF8003EB897F}"/>
              </a:ext>
            </a:extLst>
          </p:cNvPr>
          <p:cNvSpPr/>
          <p:nvPr/>
        </p:nvSpPr>
        <p:spPr>
          <a:xfrm>
            <a:off x="8558550" y="4679004"/>
            <a:ext cx="147705" cy="651753"/>
          </a:xfrm>
          <a:custGeom>
            <a:avLst/>
            <a:gdLst>
              <a:gd name="connsiteX0" fmla="*/ 79612 w 147705"/>
              <a:gd name="connsiteY0" fmla="*/ 651753 h 651753"/>
              <a:gd name="connsiteX1" fmla="*/ 1790 w 147705"/>
              <a:gd name="connsiteY1" fmla="*/ 282102 h 651753"/>
              <a:gd name="connsiteX2" fmla="*/ 147705 w 147705"/>
              <a:gd name="connsiteY2" fmla="*/ 0 h 65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705" h="651753">
                <a:moveTo>
                  <a:pt x="79612" y="651753"/>
                </a:moveTo>
                <a:cubicBezTo>
                  <a:pt x="35026" y="521240"/>
                  <a:pt x="-9559" y="390727"/>
                  <a:pt x="1790" y="282102"/>
                </a:cubicBezTo>
                <a:cubicBezTo>
                  <a:pt x="13139" y="173476"/>
                  <a:pt x="80422" y="86738"/>
                  <a:pt x="147705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EF7094F-0B0D-4D13-8DEF-BE77B775DC58}"/>
              </a:ext>
            </a:extLst>
          </p:cNvPr>
          <p:cNvSpPr/>
          <p:nvPr/>
        </p:nvSpPr>
        <p:spPr>
          <a:xfrm>
            <a:off x="9795565" y="5000017"/>
            <a:ext cx="204469" cy="680936"/>
          </a:xfrm>
          <a:custGeom>
            <a:avLst/>
            <a:gdLst>
              <a:gd name="connsiteX0" fmla="*/ 204469 w 204469"/>
              <a:gd name="connsiteY0" fmla="*/ 680936 h 680936"/>
              <a:gd name="connsiteX1" fmla="*/ 188 w 204469"/>
              <a:gd name="connsiteY1" fmla="*/ 301557 h 680936"/>
              <a:gd name="connsiteX2" fmla="*/ 175286 w 204469"/>
              <a:gd name="connsiteY2" fmla="*/ 0 h 68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469" h="680936">
                <a:moveTo>
                  <a:pt x="204469" y="680936"/>
                </a:moveTo>
                <a:cubicBezTo>
                  <a:pt x="104760" y="547991"/>
                  <a:pt x="5052" y="415046"/>
                  <a:pt x="188" y="301557"/>
                </a:cubicBezTo>
                <a:cubicBezTo>
                  <a:pt x="-4676" y="188068"/>
                  <a:pt x="85305" y="94034"/>
                  <a:pt x="175286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C2E276-08B7-410F-84DC-99C9083E9703}"/>
              </a:ext>
            </a:extLst>
          </p:cNvPr>
          <p:cNvSpPr txBox="1"/>
          <p:nvPr/>
        </p:nvSpPr>
        <p:spPr>
          <a:xfrm>
            <a:off x="7147410" y="5246157"/>
            <a:ext cx="18053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First </a:t>
            </a:r>
            <a:r>
              <a:rPr lang="en-US" altLang="zh-CN" b="1" dirty="0" err="1">
                <a:solidFill>
                  <a:srgbClr val="FF0000"/>
                </a:solidFill>
              </a:rPr>
              <a:t>arpack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iter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C1D9FD-E202-411B-94DD-5F817EB5DC0E}"/>
              </a:ext>
            </a:extLst>
          </p:cNvPr>
          <p:cNvSpPr txBox="1"/>
          <p:nvPr/>
        </p:nvSpPr>
        <p:spPr>
          <a:xfrm>
            <a:off x="9176969" y="5680953"/>
            <a:ext cx="25987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/>
              <a:t>Subsequent </a:t>
            </a:r>
            <a:r>
              <a:rPr lang="en-US" altLang="zh-CN" b="1" dirty="0" err="1"/>
              <a:t>arpack</a:t>
            </a:r>
            <a:r>
              <a:rPr lang="en-US" altLang="zh-CN" b="1" dirty="0"/>
              <a:t> </a:t>
            </a:r>
            <a:r>
              <a:rPr lang="en-US" altLang="zh-CN" b="1" dirty="0" err="1"/>
              <a:t>iter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23845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A3B3C-91BD-4C8F-B29B-2D623E9C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Rotor67 design condition eigen-analysis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F58740-206D-43A8-ABB0-9C1173137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048" y="1825625"/>
            <a:ext cx="8869145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The eigen-analysis is with periodic </a:t>
            </a:r>
            <a:r>
              <a:rPr lang="en-US" altLang="zh-CN" dirty="0" err="1"/>
              <a:t>b.c.</a:t>
            </a:r>
            <a:r>
              <a:rPr lang="en-US" altLang="zh-CN" dirty="0"/>
              <a:t> imposed</a:t>
            </a:r>
            <a:br>
              <a:rPr lang="en-US" altLang="zh-CN" dirty="0"/>
            </a:br>
            <a:r>
              <a:rPr lang="en-US" altLang="zh-CN" dirty="0"/>
              <a:t>and therefore only modes with nodal diameter 0</a:t>
            </a:r>
            <a:br>
              <a:rPr lang="en-US" altLang="zh-CN" dirty="0"/>
            </a:br>
            <a:r>
              <a:rPr lang="en-US" altLang="zh-CN" dirty="0"/>
              <a:t>is found. </a:t>
            </a:r>
          </a:p>
          <a:p>
            <a:r>
              <a:rPr lang="en-US" altLang="zh-CN" dirty="0"/>
              <a:t>Modes with other nodal diameters (1 through 21,</a:t>
            </a:r>
            <a:br>
              <a:rPr lang="en-US" altLang="zh-CN" dirty="0"/>
            </a:br>
            <a:r>
              <a:rPr lang="en-US" altLang="zh-CN" dirty="0"/>
              <a:t>as there are 22 blades), can be found by performing</a:t>
            </a:r>
            <a:br>
              <a:rPr lang="en-US" altLang="zh-CN" dirty="0"/>
            </a:br>
            <a:r>
              <a:rPr lang="en-US" altLang="zh-CN" dirty="0"/>
              <a:t>the same eigen-analysis for different Jacobian mat.</a:t>
            </a:r>
          </a:p>
          <a:p>
            <a:r>
              <a:rPr lang="en-US" altLang="zh-CN" dirty="0"/>
              <a:t>Other Jacobian matrices can be obtained by imposing</a:t>
            </a:r>
            <a:br>
              <a:rPr lang="en-US" altLang="zh-CN" dirty="0"/>
            </a:br>
            <a:r>
              <a:rPr lang="en-US" altLang="zh-CN" dirty="0"/>
              <a:t>phase-shift boundary condition on upper and lower</a:t>
            </a:r>
            <a:br>
              <a:rPr lang="en-US" altLang="zh-CN" dirty="0"/>
            </a:br>
            <a:r>
              <a:rPr lang="en-US" altLang="zh-CN" dirty="0"/>
              <a:t>periodic boundaries.</a:t>
            </a:r>
          </a:p>
          <a:p>
            <a:endParaRPr lang="zh-CN" alt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46960C7D-EB7C-49E1-9536-62CD9FF51A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654409"/>
              </p:ext>
            </p:extLst>
          </p:nvPr>
        </p:nvGraphicFramePr>
        <p:xfrm>
          <a:off x="307807" y="2214732"/>
          <a:ext cx="2633101" cy="3260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635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4783C6-EC36-4757-AD50-AFB68F797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7107" r="31560" b="16815"/>
          <a:stretch/>
        </p:blipFill>
        <p:spPr>
          <a:xfrm>
            <a:off x="1402824" y="1518920"/>
            <a:ext cx="3534250" cy="4958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EB5FDC-26A8-4659-833D-860FDB8270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2"/>
          <a:stretch/>
        </p:blipFill>
        <p:spPr>
          <a:xfrm>
            <a:off x="5839912" y="4546234"/>
            <a:ext cx="2160000" cy="1930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66E191-1058-4E16-A03C-7459D6ACF2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2"/>
          <a:stretch/>
        </p:blipFill>
        <p:spPr>
          <a:xfrm>
            <a:off x="8918872" y="4548639"/>
            <a:ext cx="2160000" cy="1930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6F94AE-89BB-40CD-BCE8-8BDB0EC06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872" y="692650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3940C6-4547-491D-BD01-6B867FAB3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912" y="690245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C0E5AAB-75C1-4DE4-937D-1B2F93FA85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4"/>
          <a:stretch/>
        </p:blipFill>
        <p:spPr>
          <a:xfrm>
            <a:off x="5839912" y="2886777"/>
            <a:ext cx="2160000" cy="1622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51A7BD1-349C-462E-873D-A97FD9F816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16114"/>
          <a:stretch/>
        </p:blipFill>
        <p:spPr>
          <a:xfrm>
            <a:off x="8918872" y="2889182"/>
            <a:ext cx="2160000" cy="1622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标题 1">
            <a:extLst>
              <a:ext uri="{FF2B5EF4-FFF2-40B4-BE49-F238E27FC236}">
                <a16:creationId xmlns:a16="http://schemas.microsoft.com/office/drawing/2014/main" id="{55795BA2-910B-4146-A9F8-0A5588D5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34250" cy="1325563"/>
          </a:xfrm>
        </p:spPr>
        <p:txBody>
          <a:bodyPr/>
          <a:lstStyle/>
          <a:p>
            <a:r>
              <a:rPr lang="zh-CN" altLang="en-US" dirty="0"/>
              <a:t>计算网格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5BB8556-EAF1-45CD-80E5-36EF56CE66FB}"/>
              </a:ext>
            </a:extLst>
          </p:cNvPr>
          <p:cNvSpPr txBox="1"/>
          <p:nvPr/>
        </p:nvSpPr>
        <p:spPr>
          <a:xfrm>
            <a:off x="6058137" y="453764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叶片前缘</a:t>
            </a:r>
            <a:r>
              <a:rPr lang="en-US" altLang="zh-CN" b="1" dirty="0"/>
              <a:t>(</a:t>
            </a:r>
            <a:r>
              <a:rPr lang="zh-CN" altLang="en-US" b="1" dirty="0"/>
              <a:t>轮毂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1DCAEBC-5AFE-422C-9166-3BAD4B509ECC}"/>
              </a:ext>
            </a:extLst>
          </p:cNvPr>
          <p:cNvSpPr txBox="1"/>
          <p:nvPr/>
        </p:nvSpPr>
        <p:spPr>
          <a:xfrm>
            <a:off x="9129160" y="454005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叶片尾缘</a:t>
            </a:r>
            <a:r>
              <a:rPr lang="en-US" altLang="zh-CN" b="1" dirty="0"/>
              <a:t>(</a:t>
            </a:r>
            <a:r>
              <a:rPr lang="zh-CN" altLang="en-US" b="1" dirty="0"/>
              <a:t>轮毂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51E5595-8A18-42CE-AE1C-F249964AED60}"/>
              </a:ext>
            </a:extLst>
          </p:cNvPr>
          <p:cNvSpPr txBox="1"/>
          <p:nvPr/>
        </p:nvSpPr>
        <p:spPr>
          <a:xfrm>
            <a:off x="6058137" y="70235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叶片前缘</a:t>
            </a:r>
            <a:r>
              <a:rPr lang="en-US" altLang="zh-CN" b="1" dirty="0"/>
              <a:t>(</a:t>
            </a:r>
            <a:r>
              <a:rPr lang="zh-CN" altLang="en-US" b="1" dirty="0"/>
              <a:t>机匣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DF75E2-E6EB-4D0E-B44D-8FD4D1B2C3E7}"/>
              </a:ext>
            </a:extLst>
          </p:cNvPr>
          <p:cNvSpPr txBox="1"/>
          <p:nvPr/>
        </p:nvSpPr>
        <p:spPr>
          <a:xfrm>
            <a:off x="9167631" y="70476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叶片尾缘</a:t>
            </a:r>
            <a:r>
              <a:rPr lang="en-US" altLang="zh-CN" b="1" dirty="0"/>
              <a:t>(</a:t>
            </a:r>
            <a:r>
              <a:rPr lang="zh-CN" altLang="en-US" b="1" dirty="0"/>
              <a:t>机匣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DB47E1-1DCB-4AC7-8264-13B5DB76AD86}"/>
              </a:ext>
            </a:extLst>
          </p:cNvPr>
          <p:cNvSpPr txBox="1"/>
          <p:nvPr/>
        </p:nvSpPr>
        <p:spPr>
          <a:xfrm>
            <a:off x="6090987" y="3871956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叶顶间隙</a:t>
            </a:r>
            <a:endParaRPr lang="en-US" altLang="zh-CN" b="1" dirty="0"/>
          </a:p>
          <a:p>
            <a:pPr algn="ctr"/>
            <a:r>
              <a:rPr lang="en-US" altLang="zh-CN" b="1" dirty="0"/>
              <a:t>(</a:t>
            </a:r>
            <a:r>
              <a:rPr lang="zh-CN" altLang="en-US" b="1" dirty="0"/>
              <a:t>约</a:t>
            </a:r>
            <a:r>
              <a:rPr lang="en-US" altLang="zh-CN" b="1" dirty="0"/>
              <a:t>50%</a:t>
            </a:r>
            <a:r>
              <a:rPr lang="zh-CN" altLang="en-US" b="1" dirty="0"/>
              <a:t>弦长处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28052B-0C1F-4240-86ED-41D6A2F71251}"/>
              </a:ext>
            </a:extLst>
          </p:cNvPr>
          <p:cNvSpPr txBox="1"/>
          <p:nvPr/>
        </p:nvSpPr>
        <p:spPr>
          <a:xfrm>
            <a:off x="9090687" y="28891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叶根、轮毂角区</a:t>
            </a:r>
            <a:endParaRPr lang="en-US" altLang="zh-CN" b="1" dirty="0"/>
          </a:p>
          <a:p>
            <a:r>
              <a:rPr lang="en-US" altLang="zh-CN" b="1" dirty="0"/>
              <a:t>(</a:t>
            </a:r>
            <a:r>
              <a:rPr lang="zh-CN" altLang="en-US" b="1" dirty="0"/>
              <a:t>约</a:t>
            </a:r>
            <a:r>
              <a:rPr lang="en-US" altLang="zh-CN" b="1" dirty="0"/>
              <a:t>50%</a:t>
            </a:r>
            <a:r>
              <a:rPr lang="zh-CN" altLang="en-US" b="1" dirty="0"/>
              <a:t>弦长处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5FAB8A9-0AA0-40C1-BEC0-A60EAFD7FB5F}"/>
              </a:ext>
            </a:extLst>
          </p:cNvPr>
          <p:cNvSpPr txBox="1"/>
          <p:nvPr/>
        </p:nvSpPr>
        <p:spPr>
          <a:xfrm>
            <a:off x="4366449" y="7866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粗网格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BA35159-0444-4BA8-B97F-D11A68663AC9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725363" y="1156010"/>
            <a:ext cx="79668" cy="233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A2726DA-F3C0-4CC4-898D-209F51A0768C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243612" y="971344"/>
            <a:ext cx="29611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2E7320C-E9E1-4CE6-AF2A-8C556E33E6BD}"/>
              </a:ext>
            </a:extLst>
          </p:cNvPr>
          <p:cNvCxnSpPr>
            <a:cxnSpLocks/>
          </p:cNvCxnSpPr>
          <p:nvPr/>
        </p:nvCxnSpPr>
        <p:spPr>
          <a:xfrm>
            <a:off x="5053978" y="1156009"/>
            <a:ext cx="123298" cy="2333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976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47B7E-1F0C-4C46-A4B6-328B1725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eigenvectors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4D9544-8981-4E4C-A7B2-80323401D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2742192"/>
            <a:ext cx="7227466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064E01-B6BE-42CB-A69C-7CA311AAA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75" y="-1810545"/>
            <a:ext cx="7227466" cy="4351338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88296D3A-3371-42C1-BA4E-CD5C8E8E4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586" y="7303625"/>
            <a:ext cx="7227466" cy="4351338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013B9B-5783-49AA-B5EF-8AE6E90F0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96" y="7303625"/>
            <a:ext cx="7227466" cy="43513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C4FF5DE-965D-40ED-B0F8-A69954896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94" y="2746540"/>
            <a:ext cx="7227468" cy="43513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C11D56A-E0AE-41C6-B4A3-298B19DB08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58" y="-1801848"/>
            <a:ext cx="7213023" cy="43426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A900D35-B337-4673-9DF1-F84D703AC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4948" y="7294928"/>
            <a:ext cx="7213023" cy="434264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6D404DC-52D8-4596-9823-AC79E25680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4948" y="2746540"/>
            <a:ext cx="7213023" cy="434264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E20619E-3B62-4E69-BD0F-90F2F50C55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5660" y="-1801851"/>
            <a:ext cx="7213024" cy="434264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3FE6804-DB7C-43E3-B53D-74F96B37E0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5660" y="-6251712"/>
            <a:ext cx="7213022" cy="434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76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06248D99-218B-4EB8-A188-394272B195F7}"/>
              </a:ext>
            </a:extLst>
          </p:cNvPr>
          <p:cNvGrpSpPr/>
          <p:nvPr/>
        </p:nvGrpSpPr>
        <p:grpSpPr>
          <a:xfrm>
            <a:off x="3737646" y="1278810"/>
            <a:ext cx="4617433" cy="4516059"/>
            <a:chOff x="301658" y="930976"/>
            <a:chExt cx="4617433" cy="4516059"/>
          </a:xfrm>
        </p:grpSpPr>
        <p:graphicFrame>
          <p:nvGraphicFramePr>
            <p:cNvPr id="108" name="图表 107">
              <a:extLst>
                <a:ext uri="{FF2B5EF4-FFF2-40B4-BE49-F238E27FC236}">
                  <a16:creationId xmlns:a16="http://schemas.microsoft.com/office/drawing/2014/main" id="{399CC786-6709-4C51-BD33-C65E54713E8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01658" y="930976"/>
            <a:ext cx="4617433" cy="45160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9" name="文本框 1">
              <a:extLst>
                <a:ext uri="{FF2B5EF4-FFF2-40B4-BE49-F238E27FC236}">
                  <a16:creationId xmlns:a16="http://schemas.microsoft.com/office/drawing/2014/main" id="{F0AAA5F5-51CD-49AB-B81A-8872F6158426}"/>
                </a:ext>
              </a:extLst>
            </p:cNvPr>
            <p:cNvSpPr txBox="1"/>
            <p:nvPr/>
          </p:nvSpPr>
          <p:spPr>
            <a:xfrm>
              <a:off x="2817970" y="4827548"/>
              <a:ext cx="357808" cy="286247"/>
            </a:xfrm>
            <a:prstGeom prst="rect">
              <a:avLst/>
            </a:prstGeom>
          </p:spPr>
          <p:txBody>
            <a:bodyPr wrap="none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00" dirty="0"/>
                <a:t>4</a:t>
              </a:r>
              <a:endParaRPr lang="zh-CN" altLang="en-US" sz="1100" dirty="0"/>
            </a:p>
          </p:txBody>
        </p:sp>
        <p:sp>
          <p:nvSpPr>
            <p:cNvPr id="110" name="文本框 1">
              <a:extLst>
                <a:ext uri="{FF2B5EF4-FFF2-40B4-BE49-F238E27FC236}">
                  <a16:creationId xmlns:a16="http://schemas.microsoft.com/office/drawing/2014/main" id="{F0AAA5F5-51CD-49AB-B81A-8872F6158426}"/>
                </a:ext>
              </a:extLst>
            </p:cNvPr>
            <p:cNvSpPr txBox="1"/>
            <p:nvPr/>
          </p:nvSpPr>
          <p:spPr>
            <a:xfrm>
              <a:off x="2129813" y="2367152"/>
              <a:ext cx="357808" cy="286247"/>
            </a:xfrm>
            <a:prstGeom prst="rect">
              <a:avLst/>
            </a:prstGeom>
          </p:spPr>
          <p:txBody>
            <a:bodyPr wrap="none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00" dirty="0"/>
                <a:t>5</a:t>
              </a:r>
              <a:endParaRPr lang="zh-CN" altLang="en-US" sz="1100" dirty="0"/>
            </a:p>
          </p:txBody>
        </p:sp>
        <p:sp>
          <p:nvSpPr>
            <p:cNvPr id="111" name="文本框 1">
              <a:extLst>
                <a:ext uri="{FF2B5EF4-FFF2-40B4-BE49-F238E27FC236}">
                  <a16:creationId xmlns:a16="http://schemas.microsoft.com/office/drawing/2014/main" id="{F0AAA5F5-51CD-49AB-B81A-8872F6158426}"/>
                </a:ext>
              </a:extLst>
            </p:cNvPr>
            <p:cNvSpPr txBox="1"/>
            <p:nvPr/>
          </p:nvSpPr>
          <p:spPr>
            <a:xfrm>
              <a:off x="2578746" y="1971226"/>
              <a:ext cx="357808" cy="286247"/>
            </a:xfrm>
            <a:prstGeom prst="rect">
              <a:avLst/>
            </a:prstGeom>
          </p:spPr>
          <p:txBody>
            <a:bodyPr wrap="none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00" dirty="0"/>
                <a:t>6</a:t>
              </a:r>
              <a:endParaRPr lang="zh-CN" altLang="en-US" sz="1100" dirty="0"/>
            </a:p>
          </p:txBody>
        </p:sp>
        <p:sp>
          <p:nvSpPr>
            <p:cNvPr id="112" name="文本框 1">
              <a:extLst>
                <a:ext uri="{FF2B5EF4-FFF2-40B4-BE49-F238E27FC236}">
                  <a16:creationId xmlns:a16="http://schemas.microsoft.com/office/drawing/2014/main" id="{F0AAA5F5-51CD-49AB-B81A-8872F6158426}"/>
                </a:ext>
              </a:extLst>
            </p:cNvPr>
            <p:cNvSpPr txBox="1"/>
            <p:nvPr/>
          </p:nvSpPr>
          <p:spPr>
            <a:xfrm>
              <a:off x="2308717" y="4827547"/>
              <a:ext cx="357808" cy="286247"/>
            </a:xfrm>
            <a:prstGeom prst="rect">
              <a:avLst/>
            </a:prstGeom>
          </p:spPr>
          <p:txBody>
            <a:bodyPr wrap="none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00" dirty="0"/>
                <a:t>7</a:t>
              </a:r>
              <a:endParaRPr lang="zh-CN" altLang="en-US" sz="1100" dirty="0"/>
            </a:p>
          </p:txBody>
        </p:sp>
        <p:sp>
          <p:nvSpPr>
            <p:cNvPr id="113" name="文本框 1">
              <a:extLst>
                <a:ext uri="{FF2B5EF4-FFF2-40B4-BE49-F238E27FC236}">
                  <a16:creationId xmlns:a16="http://schemas.microsoft.com/office/drawing/2014/main" id="{F0AAA5F5-51CD-49AB-B81A-8872F6158426}"/>
                </a:ext>
              </a:extLst>
            </p:cNvPr>
            <p:cNvSpPr txBox="1"/>
            <p:nvPr/>
          </p:nvSpPr>
          <p:spPr>
            <a:xfrm>
              <a:off x="1601912" y="3189005"/>
              <a:ext cx="357808" cy="286247"/>
            </a:xfrm>
            <a:prstGeom prst="rect">
              <a:avLst/>
            </a:prstGeom>
          </p:spPr>
          <p:txBody>
            <a:bodyPr wrap="none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00" dirty="0"/>
                <a:t>8</a:t>
              </a:r>
              <a:endParaRPr lang="zh-CN" altLang="en-US" sz="1100" dirty="0"/>
            </a:p>
          </p:txBody>
        </p:sp>
        <p:sp>
          <p:nvSpPr>
            <p:cNvPr id="114" name="文本框 1">
              <a:extLst>
                <a:ext uri="{FF2B5EF4-FFF2-40B4-BE49-F238E27FC236}">
                  <a16:creationId xmlns:a16="http://schemas.microsoft.com/office/drawing/2014/main" id="{F0AAA5F5-51CD-49AB-B81A-8872F6158426}"/>
                </a:ext>
              </a:extLst>
            </p:cNvPr>
            <p:cNvSpPr txBox="1"/>
            <p:nvPr/>
          </p:nvSpPr>
          <p:spPr>
            <a:xfrm>
              <a:off x="1601912" y="2591939"/>
              <a:ext cx="357808" cy="286247"/>
            </a:xfrm>
            <a:prstGeom prst="rect">
              <a:avLst/>
            </a:prstGeom>
          </p:spPr>
          <p:txBody>
            <a:bodyPr wrap="none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/>
                <a:t>9</a:t>
              </a:r>
              <a:endParaRPr lang="zh-CN" altLang="en-US" sz="1100" dirty="0"/>
            </a:p>
          </p:txBody>
        </p:sp>
        <p:sp>
          <p:nvSpPr>
            <p:cNvPr id="115" name="文本框 1">
              <a:extLst>
                <a:ext uri="{FF2B5EF4-FFF2-40B4-BE49-F238E27FC236}">
                  <a16:creationId xmlns:a16="http://schemas.microsoft.com/office/drawing/2014/main" id="{F0AAA5F5-51CD-49AB-B81A-8872F6158426}"/>
                </a:ext>
              </a:extLst>
            </p:cNvPr>
            <p:cNvSpPr txBox="1"/>
            <p:nvPr/>
          </p:nvSpPr>
          <p:spPr>
            <a:xfrm>
              <a:off x="1244104" y="2796522"/>
              <a:ext cx="357808" cy="286247"/>
            </a:xfrm>
            <a:prstGeom prst="rect">
              <a:avLst/>
            </a:prstGeom>
          </p:spPr>
          <p:txBody>
            <a:bodyPr wrap="none" rtlCol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00" dirty="0"/>
                <a:t>10</a:t>
              </a:r>
              <a:endParaRPr lang="zh-CN" altLang="en-US" sz="1100" dirty="0"/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20B25307-851F-4E97-B16D-254BA25DC0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1927"/>
          <a:stretch/>
        </p:blipFill>
        <p:spPr>
          <a:xfrm>
            <a:off x="10463664" y="3458078"/>
            <a:ext cx="1559270" cy="770401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536D6EDE-011D-41FC-813E-F72B15F61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1927"/>
          <a:stretch/>
        </p:blipFill>
        <p:spPr>
          <a:xfrm>
            <a:off x="10463664" y="4228479"/>
            <a:ext cx="1559270" cy="770401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FB4A4A9-0A4B-4EC2-8012-6CA806C5B9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1927"/>
          <a:stretch/>
        </p:blipFill>
        <p:spPr>
          <a:xfrm>
            <a:off x="10463665" y="1780437"/>
            <a:ext cx="1559270" cy="770401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E0446970-C90C-42A4-9740-06C034389B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1926" b="1"/>
          <a:stretch/>
        </p:blipFill>
        <p:spPr>
          <a:xfrm>
            <a:off x="10463664" y="2550838"/>
            <a:ext cx="1559270" cy="770401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8EA7E0-C75A-462C-8F2C-371642476790}"/>
              </a:ext>
            </a:extLst>
          </p:cNvPr>
          <p:cNvGrpSpPr/>
          <p:nvPr/>
        </p:nvGrpSpPr>
        <p:grpSpPr>
          <a:xfrm>
            <a:off x="8751288" y="3456165"/>
            <a:ext cx="1559270" cy="1558810"/>
            <a:chOff x="8471880" y="3337373"/>
            <a:chExt cx="1559270" cy="1558810"/>
          </a:xfrm>
        </p:grpSpPr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4DD47479-BB32-4FA1-843D-3FC88A84B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926"/>
            <a:stretch/>
          </p:blipFill>
          <p:spPr>
            <a:xfrm>
              <a:off x="8471880" y="3337373"/>
              <a:ext cx="1559270" cy="770413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C940D011-C9ED-4BC6-934D-96EA47936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927"/>
            <a:stretch/>
          </p:blipFill>
          <p:spPr>
            <a:xfrm>
              <a:off x="8471880" y="4125782"/>
              <a:ext cx="1559270" cy="770401"/>
            </a:xfrm>
            <a:prstGeom prst="rect">
              <a:avLst/>
            </a:prstGeom>
          </p:spPr>
        </p:pic>
      </p:grpSp>
      <p:pic>
        <p:nvPicPr>
          <p:cNvPr id="66" name="图片 65">
            <a:extLst>
              <a:ext uri="{FF2B5EF4-FFF2-40B4-BE49-F238E27FC236}">
                <a16:creationId xmlns:a16="http://schemas.microsoft.com/office/drawing/2014/main" id="{823364B4-C3EE-475F-908D-6D08DD97FB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1927" b="166"/>
          <a:stretch/>
        </p:blipFill>
        <p:spPr>
          <a:xfrm>
            <a:off x="10463664" y="5210377"/>
            <a:ext cx="1559270" cy="768522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DD9EFA8C-3147-48C9-B38F-45A6C28117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32092"/>
          <a:stretch/>
        </p:blipFill>
        <p:spPr>
          <a:xfrm>
            <a:off x="10463664" y="5978899"/>
            <a:ext cx="1559270" cy="768534"/>
          </a:xfrm>
          <a:prstGeom prst="rect">
            <a:avLst/>
          </a:prstGeom>
        </p:spPr>
      </p:pic>
      <p:grpSp>
        <p:nvGrpSpPr>
          <p:cNvPr id="68" name="组合 67">
            <a:extLst>
              <a:ext uri="{FF2B5EF4-FFF2-40B4-BE49-F238E27FC236}">
                <a16:creationId xmlns:a16="http://schemas.microsoft.com/office/drawing/2014/main" id="{EE69B5F1-AB5D-45F1-9B3B-E8892C46E1B3}"/>
              </a:ext>
            </a:extLst>
          </p:cNvPr>
          <p:cNvGrpSpPr/>
          <p:nvPr/>
        </p:nvGrpSpPr>
        <p:grpSpPr>
          <a:xfrm>
            <a:off x="8751288" y="945889"/>
            <a:ext cx="1559270" cy="1534401"/>
            <a:chOff x="16135751" y="-961763"/>
            <a:chExt cx="1559270" cy="1534401"/>
          </a:xfrm>
        </p:grpSpPr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1363D049-C025-4CA2-AC66-C2D8C3349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927"/>
            <a:stretch/>
          </p:blipFill>
          <p:spPr>
            <a:xfrm>
              <a:off x="16135751" y="-961763"/>
              <a:ext cx="1559270" cy="770401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FEA22F29-6361-480C-80C3-9E89938D7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926"/>
            <a:stretch/>
          </p:blipFill>
          <p:spPr>
            <a:xfrm>
              <a:off x="16135751" y="-197775"/>
              <a:ext cx="1559270" cy="770413"/>
            </a:xfrm>
            <a:prstGeom prst="rect">
              <a:avLst/>
            </a:prstGeom>
          </p:spPr>
        </p:pic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EA272E9-D366-4DFD-B9FF-84AB80E6B39B}"/>
              </a:ext>
            </a:extLst>
          </p:cNvPr>
          <p:cNvGrpSpPr/>
          <p:nvPr/>
        </p:nvGrpSpPr>
        <p:grpSpPr>
          <a:xfrm>
            <a:off x="10463664" y="123209"/>
            <a:ext cx="1559270" cy="1540802"/>
            <a:chOff x="20437909" y="-2173688"/>
            <a:chExt cx="1559270" cy="1540802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0E90ED91-B19C-4B3A-A2C9-0BB8FEB45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927"/>
            <a:stretch/>
          </p:blipFill>
          <p:spPr>
            <a:xfrm>
              <a:off x="20437909" y="-2173688"/>
              <a:ext cx="1559270" cy="770401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6DD85CFB-26B1-487E-9C60-5B22C238E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927"/>
            <a:stretch/>
          </p:blipFill>
          <p:spPr>
            <a:xfrm>
              <a:off x="20437909" y="-1403287"/>
              <a:ext cx="1559270" cy="770401"/>
            </a:xfrm>
            <a:prstGeom prst="rect">
              <a:avLst/>
            </a:prstGeom>
          </p:spPr>
        </p:pic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A8C2E7BC-B07B-4C99-99BE-D6146F263BD9}"/>
              </a:ext>
            </a:extLst>
          </p:cNvPr>
          <p:cNvGrpSpPr/>
          <p:nvPr/>
        </p:nvGrpSpPr>
        <p:grpSpPr>
          <a:xfrm>
            <a:off x="8751288" y="5210377"/>
            <a:ext cx="1559270" cy="1540802"/>
            <a:chOff x="8523459" y="5219329"/>
            <a:chExt cx="1559270" cy="1540802"/>
          </a:xfrm>
        </p:grpSpPr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CFF276E0-1D20-4BB1-8E44-B3674C012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1" t="31927"/>
            <a:stretch/>
          </p:blipFill>
          <p:spPr>
            <a:xfrm>
              <a:off x="8523479" y="5219329"/>
              <a:ext cx="1559250" cy="770401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2135C959-802B-4EE2-9CD7-97DE84CAF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927"/>
            <a:stretch/>
          </p:blipFill>
          <p:spPr>
            <a:xfrm>
              <a:off x="8523459" y="5989730"/>
              <a:ext cx="1559270" cy="770401"/>
            </a:xfrm>
            <a:prstGeom prst="rect">
              <a:avLst/>
            </a:prstGeom>
          </p:spPr>
        </p:pic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BA535B01-1D94-4423-AEC6-99B15BA084D9}"/>
              </a:ext>
            </a:extLst>
          </p:cNvPr>
          <p:cNvGrpSpPr/>
          <p:nvPr/>
        </p:nvGrpSpPr>
        <p:grpSpPr>
          <a:xfrm>
            <a:off x="1833467" y="3243483"/>
            <a:ext cx="1559270" cy="1540802"/>
            <a:chOff x="11515605" y="4826978"/>
            <a:chExt cx="1559270" cy="1540802"/>
          </a:xfrm>
        </p:grpSpPr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C2FD39CC-137E-4FDD-A927-1A9271E8E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927"/>
            <a:stretch/>
          </p:blipFill>
          <p:spPr>
            <a:xfrm>
              <a:off x="11515605" y="4826978"/>
              <a:ext cx="1559270" cy="770401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47FEB1CD-FC36-454E-BD6B-6211BD5F2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927"/>
            <a:stretch/>
          </p:blipFill>
          <p:spPr>
            <a:xfrm>
              <a:off x="11515605" y="5597379"/>
              <a:ext cx="1559270" cy="770401"/>
            </a:xfrm>
            <a:prstGeom prst="rect">
              <a:avLst/>
            </a:prstGeom>
          </p:spPr>
        </p:pic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25FEC04-1DCC-421C-B372-8366FC3FC67B}"/>
              </a:ext>
            </a:extLst>
          </p:cNvPr>
          <p:cNvGrpSpPr/>
          <p:nvPr/>
        </p:nvGrpSpPr>
        <p:grpSpPr>
          <a:xfrm>
            <a:off x="1833467" y="1473810"/>
            <a:ext cx="1559270" cy="1542619"/>
            <a:chOff x="11132147" y="159669"/>
            <a:chExt cx="1559270" cy="1542619"/>
          </a:xfrm>
        </p:grpSpPr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9A1BC21C-1CF7-487E-9D77-F8A5384DD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847"/>
            <a:stretch/>
          </p:blipFill>
          <p:spPr>
            <a:xfrm>
              <a:off x="11132147" y="159669"/>
              <a:ext cx="1559270" cy="771307"/>
            </a:xfrm>
            <a:prstGeom prst="rect">
              <a:avLst/>
            </a:prstGeom>
          </p:spPr>
        </p:pic>
        <p:pic>
          <p:nvPicPr>
            <p:cNvPr id="97" name="图片 96">
              <a:extLst>
                <a:ext uri="{FF2B5EF4-FFF2-40B4-BE49-F238E27FC236}">
                  <a16:creationId xmlns:a16="http://schemas.microsoft.com/office/drawing/2014/main" id="{2070FD49-1F38-44A2-B600-084829F18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847"/>
            <a:stretch/>
          </p:blipFill>
          <p:spPr>
            <a:xfrm>
              <a:off x="11132147" y="930981"/>
              <a:ext cx="1559270" cy="771307"/>
            </a:xfrm>
            <a:prstGeom prst="rect">
              <a:avLst/>
            </a:prstGeom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38D80B6B-47A2-4BAB-BE88-443FE3C4245C}"/>
              </a:ext>
            </a:extLst>
          </p:cNvPr>
          <p:cNvGrpSpPr/>
          <p:nvPr/>
        </p:nvGrpSpPr>
        <p:grpSpPr>
          <a:xfrm>
            <a:off x="121091" y="1844457"/>
            <a:ext cx="1559270" cy="1543845"/>
            <a:chOff x="7515714" y="1289066"/>
            <a:chExt cx="1559270" cy="1543845"/>
          </a:xfrm>
        </p:grpSpPr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8785F737-9F7C-4926-97C6-53125D394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847"/>
            <a:stretch/>
          </p:blipFill>
          <p:spPr>
            <a:xfrm>
              <a:off x="7515714" y="1289066"/>
              <a:ext cx="1559270" cy="771307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33CC3315-D9B8-41EA-8381-DA87AA4A5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1847"/>
            <a:stretch/>
          </p:blipFill>
          <p:spPr>
            <a:xfrm>
              <a:off x="7515714" y="2061604"/>
              <a:ext cx="1559270" cy="771307"/>
            </a:xfrm>
            <a:prstGeom prst="rect">
              <a:avLst/>
            </a:prstGeom>
          </p:spPr>
        </p:pic>
      </p:grpSp>
      <p:sp>
        <p:nvSpPr>
          <p:cNvPr id="74" name="文本框 1">
            <a:extLst>
              <a:ext uri="{FF2B5EF4-FFF2-40B4-BE49-F238E27FC236}">
                <a16:creationId xmlns:a16="http://schemas.microsoft.com/office/drawing/2014/main" id="{2EB1843B-E586-41BF-B9DE-ED7D03060E42}"/>
              </a:ext>
            </a:extLst>
          </p:cNvPr>
          <p:cNvSpPr txBox="1"/>
          <p:nvPr/>
        </p:nvSpPr>
        <p:spPr>
          <a:xfrm>
            <a:off x="11713100" y="5210377"/>
            <a:ext cx="357808" cy="286247"/>
          </a:xfrm>
          <a:prstGeom prst="rect">
            <a:avLst/>
          </a:prstGeom>
        </p:spPr>
        <p:txBody>
          <a:bodyPr wrap="non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4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5" name="文本框 1">
            <a:extLst>
              <a:ext uri="{FF2B5EF4-FFF2-40B4-BE49-F238E27FC236}">
                <a16:creationId xmlns:a16="http://schemas.microsoft.com/office/drawing/2014/main" id="{BC68F0F6-31EE-490B-9E8C-7727D4C041DD}"/>
              </a:ext>
            </a:extLst>
          </p:cNvPr>
          <p:cNvSpPr txBox="1"/>
          <p:nvPr/>
        </p:nvSpPr>
        <p:spPr>
          <a:xfrm>
            <a:off x="9952750" y="939476"/>
            <a:ext cx="357808" cy="286247"/>
          </a:xfrm>
          <a:prstGeom prst="rect">
            <a:avLst/>
          </a:prstGeom>
        </p:spPr>
        <p:txBody>
          <a:bodyPr wrap="non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5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6" name="文本框 1">
            <a:extLst>
              <a:ext uri="{FF2B5EF4-FFF2-40B4-BE49-F238E27FC236}">
                <a16:creationId xmlns:a16="http://schemas.microsoft.com/office/drawing/2014/main" id="{02B3FB1A-C48D-4822-BF59-6408103F457D}"/>
              </a:ext>
            </a:extLst>
          </p:cNvPr>
          <p:cNvSpPr txBox="1"/>
          <p:nvPr/>
        </p:nvSpPr>
        <p:spPr>
          <a:xfrm>
            <a:off x="11713100" y="106820"/>
            <a:ext cx="357808" cy="286247"/>
          </a:xfrm>
          <a:prstGeom prst="rect">
            <a:avLst/>
          </a:prstGeom>
        </p:spPr>
        <p:txBody>
          <a:bodyPr wrap="non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6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7" name="文本框 1">
            <a:extLst>
              <a:ext uri="{FF2B5EF4-FFF2-40B4-BE49-F238E27FC236}">
                <a16:creationId xmlns:a16="http://schemas.microsoft.com/office/drawing/2014/main" id="{EF88C539-4C7A-4D92-A9DA-98333AA758C8}"/>
              </a:ext>
            </a:extLst>
          </p:cNvPr>
          <p:cNvSpPr txBox="1"/>
          <p:nvPr/>
        </p:nvSpPr>
        <p:spPr>
          <a:xfrm>
            <a:off x="9952750" y="5210377"/>
            <a:ext cx="357808" cy="286247"/>
          </a:xfrm>
          <a:prstGeom prst="rect">
            <a:avLst/>
          </a:prstGeom>
        </p:spPr>
        <p:txBody>
          <a:bodyPr wrap="non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7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8" name="文本框 1">
            <a:extLst>
              <a:ext uri="{FF2B5EF4-FFF2-40B4-BE49-F238E27FC236}">
                <a16:creationId xmlns:a16="http://schemas.microsoft.com/office/drawing/2014/main" id="{B1D67D89-1D0E-432E-9255-3C6C7460DEE9}"/>
              </a:ext>
            </a:extLst>
          </p:cNvPr>
          <p:cNvSpPr txBox="1"/>
          <p:nvPr/>
        </p:nvSpPr>
        <p:spPr>
          <a:xfrm>
            <a:off x="3056783" y="3195318"/>
            <a:ext cx="357808" cy="286247"/>
          </a:xfrm>
          <a:prstGeom prst="rect">
            <a:avLst/>
          </a:prstGeom>
        </p:spPr>
        <p:txBody>
          <a:bodyPr wrap="non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8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79" name="文本框 1">
            <a:extLst>
              <a:ext uri="{FF2B5EF4-FFF2-40B4-BE49-F238E27FC236}">
                <a16:creationId xmlns:a16="http://schemas.microsoft.com/office/drawing/2014/main" id="{D3A9ACA8-C78C-43F7-AA20-052B251D05DE}"/>
              </a:ext>
            </a:extLst>
          </p:cNvPr>
          <p:cNvSpPr txBox="1"/>
          <p:nvPr/>
        </p:nvSpPr>
        <p:spPr>
          <a:xfrm>
            <a:off x="3086229" y="1425215"/>
            <a:ext cx="357808" cy="286247"/>
          </a:xfrm>
          <a:prstGeom prst="rect">
            <a:avLst/>
          </a:prstGeom>
        </p:spPr>
        <p:txBody>
          <a:bodyPr wrap="non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9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80" name="文本框 1">
            <a:extLst>
              <a:ext uri="{FF2B5EF4-FFF2-40B4-BE49-F238E27FC236}">
                <a16:creationId xmlns:a16="http://schemas.microsoft.com/office/drawing/2014/main" id="{3EAE3FD9-6C16-424A-8272-A1D512174F20}"/>
              </a:ext>
            </a:extLst>
          </p:cNvPr>
          <p:cNvSpPr txBox="1"/>
          <p:nvPr/>
        </p:nvSpPr>
        <p:spPr>
          <a:xfrm>
            <a:off x="1342274" y="1843226"/>
            <a:ext cx="357808" cy="286247"/>
          </a:xfrm>
          <a:prstGeom prst="rect">
            <a:avLst/>
          </a:prstGeom>
        </p:spPr>
        <p:txBody>
          <a:bodyPr wrap="non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10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81" name="文本框 1">
            <a:extLst>
              <a:ext uri="{FF2B5EF4-FFF2-40B4-BE49-F238E27FC236}">
                <a16:creationId xmlns:a16="http://schemas.microsoft.com/office/drawing/2014/main" id="{C0D31736-B659-41BC-9554-31018045FB5F}"/>
              </a:ext>
            </a:extLst>
          </p:cNvPr>
          <p:cNvSpPr txBox="1"/>
          <p:nvPr/>
        </p:nvSpPr>
        <p:spPr>
          <a:xfrm>
            <a:off x="9939596" y="3423107"/>
            <a:ext cx="357808" cy="286247"/>
          </a:xfrm>
          <a:prstGeom prst="rect">
            <a:avLst/>
          </a:prstGeom>
        </p:spPr>
        <p:txBody>
          <a:bodyPr wrap="non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3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82" name="文本框 1">
            <a:extLst>
              <a:ext uri="{FF2B5EF4-FFF2-40B4-BE49-F238E27FC236}">
                <a16:creationId xmlns:a16="http://schemas.microsoft.com/office/drawing/2014/main" id="{02CE47A8-B43A-45D3-BA78-167A9CF60174}"/>
              </a:ext>
            </a:extLst>
          </p:cNvPr>
          <p:cNvSpPr txBox="1"/>
          <p:nvPr/>
        </p:nvSpPr>
        <p:spPr>
          <a:xfrm>
            <a:off x="11656073" y="3437117"/>
            <a:ext cx="357808" cy="286247"/>
          </a:xfrm>
          <a:prstGeom prst="rect">
            <a:avLst/>
          </a:prstGeom>
        </p:spPr>
        <p:txBody>
          <a:bodyPr wrap="non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1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83" name="文本框 1">
            <a:extLst>
              <a:ext uri="{FF2B5EF4-FFF2-40B4-BE49-F238E27FC236}">
                <a16:creationId xmlns:a16="http://schemas.microsoft.com/office/drawing/2014/main" id="{ADAC27E6-2002-451F-8376-FB4E6BA2AA02}"/>
              </a:ext>
            </a:extLst>
          </p:cNvPr>
          <p:cNvSpPr txBox="1"/>
          <p:nvPr/>
        </p:nvSpPr>
        <p:spPr>
          <a:xfrm>
            <a:off x="11656073" y="1736267"/>
            <a:ext cx="357808" cy="286247"/>
          </a:xfrm>
          <a:prstGeom prst="rect">
            <a:avLst/>
          </a:prstGeom>
        </p:spPr>
        <p:txBody>
          <a:bodyPr wrap="non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/>
                </a:solidFill>
              </a:rPr>
              <a:t>2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84" name="文本框 70">
            <a:extLst>
              <a:ext uri="{FF2B5EF4-FFF2-40B4-BE49-F238E27FC236}">
                <a16:creationId xmlns:a16="http://schemas.microsoft.com/office/drawing/2014/main" id="{63970053-7F9B-4280-95AB-261A82494994}"/>
              </a:ext>
            </a:extLst>
          </p:cNvPr>
          <p:cNvSpPr txBox="1"/>
          <p:nvPr/>
        </p:nvSpPr>
        <p:spPr>
          <a:xfrm>
            <a:off x="127670" y="2162061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real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imag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5" name="文本框 71">
            <a:extLst>
              <a:ext uri="{FF2B5EF4-FFF2-40B4-BE49-F238E27FC236}">
                <a16:creationId xmlns:a16="http://schemas.microsoft.com/office/drawing/2014/main" id="{2E492A73-0759-419E-A98A-F9E41004E1C8}"/>
              </a:ext>
            </a:extLst>
          </p:cNvPr>
          <p:cNvSpPr txBox="1"/>
          <p:nvPr/>
        </p:nvSpPr>
        <p:spPr>
          <a:xfrm>
            <a:off x="1833466" y="1792230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real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imag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文本框 72">
            <a:extLst>
              <a:ext uri="{FF2B5EF4-FFF2-40B4-BE49-F238E27FC236}">
                <a16:creationId xmlns:a16="http://schemas.microsoft.com/office/drawing/2014/main" id="{41A524D8-86C2-4C36-927F-4A7FA8FB7F00}"/>
              </a:ext>
            </a:extLst>
          </p:cNvPr>
          <p:cNvSpPr txBox="1"/>
          <p:nvPr/>
        </p:nvSpPr>
        <p:spPr>
          <a:xfrm>
            <a:off x="1820313" y="3536839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real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imag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7" name="文本框 73">
            <a:extLst>
              <a:ext uri="{FF2B5EF4-FFF2-40B4-BE49-F238E27FC236}">
                <a16:creationId xmlns:a16="http://schemas.microsoft.com/office/drawing/2014/main" id="{206BF858-7927-4024-9237-4F0E0CFB6209}"/>
              </a:ext>
            </a:extLst>
          </p:cNvPr>
          <p:cNvSpPr txBox="1"/>
          <p:nvPr/>
        </p:nvSpPr>
        <p:spPr>
          <a:xfrm>
            <a:off x="8742234" y="1239097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real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imag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8" name="文本框 74">
            <a:extLst>
              <a:ext uri="{FF2B5EF4-FFF2-40B4-BE49-F238E27FC236}">
                <a16:creationId xmlns:a16="http://schemas.microsoft.com/office/drawing/2014/main" id="{6042BFEA-E8BF-4CC0-B0FB-FF35D0A96A39}"/>
              </a:ext>
            </a:extLst>
          </p:cNvPr>
          <p:cNvSpPr txBox="1"/>
          <p:nvPr/>
        </p:nvSpPr>
        <p:spPr>
          <a:xfrm>
            <a:off x="8741130" y="372730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real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imag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9" name="文本框 75">
            <a:extLst>
              <a:ext uri="{FF2B5EF4-FFF2-40B4-BE49-F238E27FC236}">
                <a16:creationId xmlns:a16="http://schemas.microsoft.com/office/drawing/2014/main" id="{D5EF7FCA-547B-448D-840E-36A6D617E9D6}"/>
              </a:ext>
            </a:extLst>
          </p:cNvPr>
          <p:cNvSpPr txBox="1"/>
          <p:nvPr/>
        </p:nvSpPr>
        <p:spPr>
          <a:xfrm>
            <a:off x="8730980" y="5496624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real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imag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0" name="文本框 76">
            <a:extLst>
              <a:ext uri="{FF2B5EF4-FFF2-40B4-BE49-F238E27FC236}">
                <a16:creationId xmlns:a16="http://schemas.microsoft.com/office/drawing/2014/main" id="{45E4C615-52A5-4C04-8EDE-E4ABFDDF51A6}"/>
              </a:ext>
            </a:extLst>
          </p:cNvPr>
          <p:cNvSpPr txBox="1"/>
          <p:nvPr/>
        </p:nvSpPr>
        <p:spPr>
          <a:xfrm>
            <a:off x="10514741" y="5496623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real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imag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1" name="文本框 77">
            <a:extLst>
              <a:ext uri="{FF2B5EF4-FFF2-40B4-BE49-F238E27FC236}">
                <a16:creationId xmlns:a16="http://schemas.microsoft.com/office/drawing/2014/main" id="{0391B30A-F692-48BC-87AF-FD8CEB7EC94F}"/>
              </a:ext>
            </a:extLst>
          </p:cNvPr>
          <p:cNvSpPr txBox="1"/>
          <p:nvPr/>
        </p:nvSpPr>
        <p:spPr>
          <a:xfrm>
            <a:off x="10463664" y="3765153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real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imag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2" name="文本框 78">
            <a:extLst>
              <a:ext uri="{FF2B5EF4-FFF2-40B4-BE49-F238E27FC236}">
                <a16:creationId xmlns:a16="http://schemas.microsoft.com/office/drawing/2014/main" id="{E0D7E600-848C-43CA-875B-2A236668FB60}"/>
              </a:ext>
            </a:extLst>
          </p:cNvPr>
          <p:cNvSpPr txBox="1"/>
          <p:nvPr/>
        </p:nvSpPr>
        <p:spPr>
          <a:xfrm>
            <a:off x="10462650" y="2066550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real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imag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3" name="文本框 79">
            <a:extLst>
              <a:ext uri="{FF2B5EF4-FFF2-40B4-BE49-F238E27FC236}">
                <a16:creationId xmlns:a16="http://schemas.microsoft.com/office/drawing/2014/main" id="{C22B710B-04BA-49B1-8609-5C89AF2D3418}"/>
              </a:ext>
            </a:extLst>
          </p:cNvPr>
          <p:cNvSpPr txBox="1"/>
          <p:nvPr/>
        </p:nvSpPr>
        <p:spPr>
          <a:xfrm>
            <a:off x="10462649" y="426570"/>
            <a:ext cx="678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real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imag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29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5C027F5C-33B0-4237-9C5C-6675C77DAC65}"/>
              </a:ext>
            </a:extLst>
          </p:cNvPr>
          <p:cNvGrpSpPr/>
          <p:nvPr/>
        </p:nvGrpSpPr>
        <p:grpSpPr>
          <a:xfrm>
            <a:off x="3232714" y="799420"/>
            <a:ext cx="5726572" cy="5259159"/>
            <a:chOff x="3034729" y="730587"/>
            <a:chExt cx="5726572" cy="5259159"/>
          </a:xfrm>
        </p:grpSpPr>
        <p:graphicFrame>
          <p:nvGraphicFramePr>
            <p:cNvPr id="10" name="Chart 1">
              <a:extLst>
                <a:ext uri="{FF2B5EF4-FFF2-40B4-BE49-F238E27FC236}">
                  <a16:creationId xmlns:a16="http://schemas.microsoft.com/office/drawing/2014/main" id="{86C652C6-FE6A-45C4-B1B8-EE545313127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13084194"/>
                </p:ext>
              </p:extLst>
            </p:nvPr>
          </p:nvGraphicFramePr>
          <p:xfrm>
            <a:off x="3034729" y="730587"/>
            <a:ext cx="5726572" cy="52591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BB41E8AA-E51E-47E8-A8FA-2F28CD2D7E80}"/>
                </a:ext>
              </a:extLst>
            </p:cNvPr>
            <p:cNvCxnSpPr/>
            <p:nvPr/>
          </p:nvCxnSpPr>
          <p:spPr>
            <a:xfrm flipV="1">
              <a:off x="4832350" y="1854200"/>
              <a:ext cx="0" cy="412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431135C-0A54-4D8A-8381-6A74E24A782F}"/>
                </a:ext>
              </a:extLst>
            </p:cNvPr>
            <p:cNvSpPr txBox="1"/>
            <p:nvPr/>
          </p:nvSpPr>
          <p:spPr>
            <a:xfrm>
              <a:off x="4432301" y="2266950"/>
              <a:ext cx="800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23kpa</a:t>
              </a:r>
              <a:endParaRPr lang="zh-CN" altLang="en-US" dirty="0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D92E441-D0F3-491A-8F78-154768243137}"/>
                </a:ext>
              </a:extLst>
            </p:cNvPr>
            <p:cNvCxnSpPr/>
            <p:nvPr/>
          </p:nvCxnSpPr>
          <p:spPr>
            <a:xfrm flipV="1">
              <a:off x="5664200" y="1987550"/>
              <a:ext cx="0" cy="412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3761D3F-BB2C-490E-93EF-6583371E819B}"/>
                </a:ext>
              </a:extLst>
            </p:cNvPr>
            <p:cNvCxnSpPr/>
            <p:nvPr/>
          </p:nvCxnSpPr>
          <p:spPr>
            <a:xfrm flipV="1">
              <a:off x="6248400" y="2127250"/>
              <a:ext cx="0" cy="412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3DA3947-8B60-4742-B1C7-423628DB0368}"/>
                </a:ext>
              </a:extLst>
            </p:cNvPr>
            <p:cNvCxnSpPr/>
            <p:nvPr/>
          </p:nvCxnSpPr>
          <p:spPr>
            <a:xfrm flipV="1">
              <a:off x="6718300" y="2266950"/>
              <a:ext cx="0" cy="41275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C56AD1A-24B2-4078-9BEE-E8C2A3726E34}"/>
                </a:ext>
              </a:extLst>
            </p:cNvPr>
            <p:cNvSpPr txBox="1"/>
            <p:nvPr/>
          </p:nvSpPr>
          <p:spPr>
            <a:xfrm>
              <a:off x="5264151" y="2343150"/>
              <a:ext cx="800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22kpa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8157A8E-A799-4A09-986B-06AEFBA101A5}"/>
                </a:ext>
              </a:extLst>
            </p:cNvPr>
            <p:cNvSpPr txBox="1"/>
            <p:nvPr/>
          </p:nvSpPr>
          <p:spPr>
            <a:xfrm>
              <a:off x="5848351" y="2526268"/>
              <a:ext cx="800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21kpa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CDA1A15-C90A-4298-A1BA-3F90583F6C3D}"/>
                </a:ext>
              </a:extLst>
            </p:cNvPr>
            <p:cNvSpPr txBox="1"/>
            <p:nvPr/>
          </p:nvSpPr>
          <p:spPr>
            <a:xfrm>
              <a:off x="6318251" y="2768084"/>
              <a:ext cx="800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20kpa</a:t>
              </a:r>
              <a:endParaRPr lang="zh-CN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04E728D-0995-4096-9E06-E5C0DBAC79DA}"/>
                </a:ext>
              </a:extLst>
            </p:cNvPr>
            <p:cNvCxnSpPr>
              <a:cxnSpLocks/>
            </p:cNvCxnSpPr>
            <p:nvPr/>
          </p:nvCxnSpPr>
          <p:spPr>
            <a:xfrm>
              <a:off x="4241800" y="1428750"/>
              <a:ext cx="0" cy="631825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D59612C-4FEA-4C04-B874-2882F31BE7D7}"/>
                </a:ext>
              </a:extLst>
            </p:cNvPr>
            <p:cNvSpPr txBox="1"/>
            <p:nvPr/>
          </p:nvSpPr>
          <p:spPr>
            <a:xfrm>
              <a:off x="3098233" y="1037103"/>
              <a:ext cx="2197668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Numerical stall boundary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39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F2DA4F0-DB59-4482-841C-33FCABB7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5" t="17977" r="16450" b="3860"/>
          <a:stretch/>
        </p:blipFill>
        <p:spPr>
          <a:xfrm>
            <a:off x="7074744" y="365280"/>
            <a:ext cx="2837267" cy="28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B47478-C312-4D0E-8603-1E6968134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7" t="17304" r="18082" b="8763"/>
          <a:stretch/>
        </p:blipFill>
        <p:spPr>
          <a:xfrm>
            <a:off x="7074744" y="3429000"/>
            <a:ext cx="2838663" cy="2880000"/>
          </a:xfrm>
          <a:prstGeom prst="rect">
            <a:avLst/>
          </a:prstGeom>
        </p:spPr>
      </p:pic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4477197B-C24A-416E-87F8-2D8F9B21C2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412543"/>
              </p:ext>
            </p:extLst>
          </p:nvPr>
        </p:nvGraphicFramePr>
        <p:xfrm>
          <a:off x="1911848" y="1489800"/>
          <a:ext cx="4324696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95358D9-ED1C-4692-9F56-0795C006F9D3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960194" y="1805280"/>
            <a:ext cx="2114550" cy="6990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4CB535F-E0F5-4E09-AE2E-CF0E272C298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629994" y="2872636"/>
            <a:ext cx="2444750" cy="199636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60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558DA-9ED7-4CBB-BFFC-E31D8580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 field for back pressure of 23kpa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FC385B-ED86-4392-9C08-07B0747E6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4" t="21971" r="28485" b="9578"/>
          <a:stretch/>
        </p:blipFill>
        <p:spPr>
          <a:xfrm>
            <a:off x="685799" y="1710055"/>
            <a:ext cx="3592286" cy="4604952"/>
          </a:xfrm>
          <a:prstGeom prst="rect">
            <a:avLst/>
          </a:prstGeom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96E828-9351-4223-8D5D-822104A92C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6" t="21226" r="9668" b="9578"/>
          <a:stretch/>
        </p:blipFill>
        <p:spPr>
          <a:xfrm>
            <a:off x="6350130" y="1690688"/>
            <a:ext cx="5243156" cy="4604953"/>
          </a:xfrm>
          <a:prstGeom prst="rect">
            <a:avLst/>
          </a:prstGeom>
          <a:ln>
            <a:noFill/>
          </a:ln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5D5B3A1B-0671-4C8A-BB8D-C5E88F4791E8}"/>
              </a:ext>
            </a:extLst>
          </p:cNvPr>
          <p:cNvSpPr/>
          <p:nvPr/>
        </p:nvSpPr>
        <p:spPr>
          <a:xfrm>
            <a:off x="2272937" y="3213463"/>
            <a:ext cx="888273" cy="983734"/>
          </a:xfrm>
          <a:custGeom>
            <a:avLst/>
            <a:gdLst>
              <a:gd name="connsiteX0" fmla="*/ 0 w 633548"/>
              <a:gd name="connsiteY0" fmla="*/ 640080 h 640080"/>
              <a:gd name="connsiteX1" fmla="*/ 346165 w 633548"/>
              <a:gd name="connsiteY1" fmla="*/ 320040 h 640080"/>
              <a:gd name="connsiteX2" fmla="*/ 561703 w 633548"/>
              <a:gd name="connsiteY2" fmla="*/ 104503 h 640080"/>
              <a:gd name="connsiteX3" fmla="*/ 633548 w 633548"/>
              <a:gd name="connsiteY3" fmla="*/ 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548" h="640080">
                <a:moveTo>
                  <a:pt x="0" y="640080"/>
                </a:moveTo>
                <a:cubicBezTo>
                  <a:pt x="126274" y="524691"/>
                  <a:pt x="252548" y="409303"/>
                  <a:pt x="346165" y="320040"/>
                </a:cubicBezTo>
                <a:cubicBezTo>
                  <a:pt x="439782" y="230777"/>
                  <a:pt x="513806" y="157843"/>
                  <a:pt x="561703" y="104503"/>
                </a:cubicBezTo>
                <a:cubicBezTo>
                  <a:pt x="609600" y="51163"/>
                  <a:pt x="621574" y="25581"/>
                  <a:pt x="633548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3397CD-5A18-41DE-9D4A-2B2A2AE49250}"/>
              </a:ext>
            </a:extLst>
          </p:cNvPr>
          <p:cNvSpPr txBox="1"/>
          <p:nvPr/>
        </p:nvSpPr>
        <p:spPr>
          <a:xfrm>
            <a:off x="2527435" y="399316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shock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CA65529-55AF-43A0-A2E5-79C71F4E5078}"/>
              </a:ext>
            </a:extLst>
          </p:cNvPr>
          <p:cNvSpPr/>
          <p:nvPr/>
        </p:nvSpPr>
        <p:spPr>
          <a:xfrm>
            <a:off x="7283763" y="3585754"/>
            <a:ext cx="109814" cy="418012"/>
          </a:xfrm>
          <a:custGeom>
            <a:avLst/>
            <a:gdLst>
              <a:gd name="connsiteX0" fmla="*/ 5311 w 109814"/>
              <a:gd name="connsiteY0" fmla="*/ 0 h 418012"/>
              <a:gd name="connsiteX1" fmla="*/ 11843 w 109814"/>
              <a:gd name="connsiteY1" fmla="*/ 254726 h 418012"/>
              <a:gd name="connsiteX2" fmla="*/ 109814 w 109814"/>
              <a:gd name="connsiteY2" fmla="*/ 418012 h 41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814" h="418012">
                <a:moveTo>
                  <a:pt x="5311" y="0"/>
                </a:moveTo>
                <a:cubicBezTo>
                  <a:pt x="-132" y="92528"/>
                  <a:pt x="-5574" y="185057"/>
                  <a:pt x="11843" y="254726"/>
                </a:cubicBezTo>
                <a:cubicBezTo>
                  <a:pt x="29260" y="324395"/>
                  <a:pt x="69537" y="371203"/>
                  <a:pt x="109814" y="418012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CE957E6-E9AB-4EA0-A453-9B60EF939EB1}"/>
              </a:ext>
            </a:extLst>
          </p:cNvPr>
          <p:cNvSpPr/>
          <p:nvPr/>
        </p:nvSpPr>
        <p:spPr>
          <a:xfrm>
            <a:off x="7870371" y="3703320"/>
            <a:ext cx="130629" cy="117566"/>
          </a:xfrm>
          <a:custGeom>
            <a:avLst/>
            <a:gdLst>
              <a:gd name="connsiteX0" fmla="*/ 130629 w 130629"/>
              <a:gd name="connsiteY0" fmla="*/ 0 h 117566"/>
              <a:gd name="connsiteX1" fmla="*/ 0 w 130629"/>
              <a:gd name="connsiteY1" fmla="*/ 117566 h 11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629" h="117566">
                <a:moveTo>
                  <a:pt x="130629" y="0"/>
                </a:moveTo>
                <a:lnTo>
                  <a:pt x="0" y="117566"/>
                </a:ln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670995A-9AE6-4A67-A2A6-AAC3CA6D0A8C}"/>
              </a:ext>
            </a:extLst>
          </p:cNvPr>
          <p:cNvSpPr txBox="1"/>
          <p:nvPr/>
        </p:nvSpPr>
        <p:spPr>
          <a:xfrm>
            <a:off x="7489246" y="382786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shock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9454EA2-03C9-4AFF-9727-4F8B1C9A80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97" t="21971" b="9578"/>
          <a:stretch/>
        </p:blipFill>
        <p:spPr>
          <a:xfrm>
            <a:off x="4278085" y="1710055"/>
            <a:ext cx="1265316" cy="4604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642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FC14EB-05D7-4C28-8121-F323AEEDF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5" r="14639" b="22953"/>
          <a:stretch/>
        </p:blipFill>
        <p:spPr>
          <a:xfrm>
            <a:off x="2067867" y="3024051"/>
            <a:ext cx="5639219" cy="34943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E81B1C-26BC-4A2E-8795-4B0274CE8F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t="10384" r="3368" b="27711"/>
          <a:stretch/>
        </p:blipFill>
        <p:spPr>
          <a:xfrm>
            <a:off x="5532312" y="630282"/>
            <a:ext cx="4788493" cy="32591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96B18D-B8D2-4E04-8AA7-8106968A1B19}"/>
              </a:ext>
            </a:extLst>
          </p:cNvPr>
          <p:cNvSpPr txBox="1"/>
          <p:nvPr/>
        </p:nvSpPr>
        <p:spPr>
          <a:xfrm>
            <a:off x="2383971" y="4296480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flow</a:t>
            </a:r>
            <a:endParaRPr lang="zh-CN" altLang="en-US" sz="2400" dirty="0"/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6B0F34DD-BBDC-44A4-8908-1B05DC7AA1B5}"/>
              </a:ext>
            </a:extLst>
          </p:cNvPr>
          <p:cNvSpPr/>
          <p:nvPr/>
        </p:nvSpPr>
        <p:spPr>
          <a:xfrm>
            <a:off x="2383971" y="4794068"/>
            <a:ext cx="333104" cy="291694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箭头: V 形 8">
            <a:extLst>
              <a:ext uri="{FF2B5EF4-FFF2-40B4-BE49-F238E27FC236}">
                <a16:creationId xmlns:a16="http://schemas.microsoft.com/office/drawing/2014/main" id="{FD8EEC1E-F545-4E70-8752-0187AD43B7AC}"/>
              </a:ext>
            </a:extLst>
          </p:cNvPr>
          <p:cNvSpPr/>
          <p:nvPr/>
        </p:nvSpPr>
        <p:spPr>
          <a:xfrm>
            <a:off x="2622366" y="4794068"/>
            <a:ext cx="333104" cy="291694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V 形 9">
            <a:extLst>
              <a:ext uri="{FF2B5EF4-FFF2-40B4-BE49-F238E27FC236}">
                <a16:creationId xmlns:a16="http://schemas.microsoft.com/office/drawing/2014/main" id="{135A44E4-A055-45F3-BD80-EE4EB20EC23A}"/>
              </a:ext>
            </a:extLst>
          </p:cNvPr>
          <p:cNvSpPr/>
          <p:nvPr/>
        </p:nvSpPr>
        <p:spPr>
          <a:xfrm>
            <a:off x="2854901" y="4794068"/>
            <a:ext cx="333104" cy="291694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41D5AA2-752D-47B1-9A7B-857124B3CA14}"/>
              </a:ext>
            </a:extLst>
          </p:cNvPr>
          <p:cNvSpPr/>
          <p:nvPr/>
        </p:nvSpPr>
        <p:spPr>
          <a:xfrm>
            <a:off x="4887476" y="2390502"/>
            <a:ext cx="542109" cy="764177"/>
          </a:xfrm>
          <a:custGeom>
            <a:avLst/>
            <a:gdLst>
              <a:gd name="connsiteX0" fmla="*/ 0 w 542109"/>
              <a:gd name="connsiteY0" fmla="*/ 764177 h 764177"/>
              <a:gd name="connsiteX1" fmla="*/ 182880 w 542109"/>
              <a:gd name="connsiteY1" fmla="*/ 235131 h 764177"/>
              <a:gd name="connsiteX2" fmla="*/ 542109 w 542109"/>
              <a:gd name="connsiteY2" fmla="*/ 0 h 764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109" h="764177">
                <a:moveTo>
                  <a:pt x="0" y="764177"/>
                </a:moveTo>
                <a:cubicBezTo>
                  <a:pt x="46264" y="563335"/>
                  <a:pt x="92528" y="362494"/>
                  <a:pt x="182880" y="235131"/>
                </a:cubicBezTo>
                <a:cubicBezTo>
                  <a:pt x="273232" y="107768"/>
                  <a:pt x="407670" y="53884"/>
                  <a:pt x="542109" y="0"/>
                </a:cubicBezTo>
              </a:path>
            </a:pathLst>
          </a:custGeom>
          <a:noFill/>
          <a:ln w="254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820C67-26E8-4337-97D4-F8B6AA9ECA3A}"/>
              </a:ext>
            </a:extLst>
          </p:cNvPr>
          <p:cNvSpPr/>
          <p:nvPr/>
        </p:nvSpPr>
        <p:spPr>
          <a:xfrm>
            <a:off x="4265023" y="3422468"/>
            <a:ext cx="920932" cy="87401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EC5248D-9A14-4E15-B7F6-3F6C2354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26823" cy="1325563"/>
          </a:xfrm>
        </p:spPr>
        <p:txBody>
          <a:bodyPr/>
          <a:lstStyle/>
          <a:p>
            <a:r>
              <a:rPr lang="en-US" altLang="zh-CN" dirty="0"/>
              <a:t>Tip leakage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6282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F363868-63CF-4104-980A-FBF5F28E4251}"/>
              </a:ext>
            </a:extLst>
          </p:cNvPr>
          <p:cNvGrpSpPr/>
          <p:nvPr/>
        </p:nvGrpSpPr>
        <p:grpSpPr>
          <a:xfrm>
            <a:off x="2676725" y="883646"/>
            <a:ext cx="5413096" cy="5400000"/>
            <a:chOff x="2676725" y="883646"/>
            <a:chExt cx="5413096" cy="5400000"/>
          </a:xfrm>
        </p:grpSpPr>
        <p:graphicFrame>
          <p:nvGraphicFramePr>
            <p:cNvPr id="5" name="图表 4">
              <a:extLst>
                <a:ext uri="{FF2B5EF4-FFF2-40B4-BE49-F238E27FC236}">
                  <a16:creationId xmlns:a16="http://schemas.microsoft.com/office/drawing/2014/main" id="{D31D5FA7-4EC1-4149-9171-C44D9EF8762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2893335"/>
                </p:ext>
              </p:extLst>
            </p:nvPr>
          </p:nvGraphicFramePr>
          <p:xfrm>
            <a:off x="2676725" y="883646"/>
            <a:ext cx="5413096" cy="54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68AAA5E-FAA2-4C2B-97CA-2AAA62391185}"/>
                </a:ext>
              </a:extLst>
            </p:cNvPr>
            <p:cNvCxnSpPr/>
            <p:nvPr/>
          </p:nvCxnSpPr>
          <p:spPr>
            <a:xfrm>
              <a:off x="7047411" y="1058091"/>
              <a:ext cx="0" cy="441524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0060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382482E-BA8B-44A9-9094-FD1504FB51CB}"/>
              </a:ext>
            </a:extLst>
          </p:cNvPr>
          <p:cNvGrpSpPr/>
          <p:nvPr/>
        </p:nvGrpSpPr>
        <p:grpSpPr>
          <a:xfrm>
            <a:off x="338473" y="-1371601"/>
            <a:ext cx="10985936" cy="10834149"/>
            <a:chOff x="338473" y="-1371601"/>
            <a:chExt cx="10985936" cy="1083414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919E9E3-8EB0-47B6-9E68-6625690245C3}"/>
                </a:ext>
              </a:extLst>
            </p:cNvPr>
            <p:cNvGrpSpPr/>
            <p:nvPr/>
          </p:nvGrpSpPr>
          <p:grpSpPr>
            <a:xfrm>
              <a:off x="338473" y="-1371601"/>
              <a:ext cx="10985936" cy="10834149"/>
              <a:chOff x="338473" y="-1371601"/>
              <a:chExt cx="10985936" cy="10834149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D17B9D0-E3C4-4350-9684-125FFC1742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566" t="16095" r="22339" b="5831"/>
              <a:stretch/>
            </p:blipFill>
            <p:spPr>
              <a:xfrm>
                <a:off x="6171111" y="4108267"/>
                <a:ext cx="5153298" cy="5354281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A4EAEBD0-8158-4352-B154-AADEA1E7EE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566" t="16095" r="22339" b="5831"/>
              <a:stretch/>
            </p:blipFill>
            <p:spPr>
              <a:xfrm>
                <a:off x="6171111" y="-1371601"/>
                <a:ext cx="5153298" cy="5354281"/>
              </a:xfrm>
              <a:prstGeom prst="rect">
                <a:avLst/>
              </a:prstGeom>
            </p:spPr>
          </p:pic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E7AFB757-92DF-49AC-BAE4-189228C353C1}"/>
                  </a:ext>
                </a:extLst>
              </p:cNvPr>
              <p:cNvGrpSpPr/>
              <p:nvPr/>
            </p:nvGrpSpPr>
            <p:grpSpPr>
              <a:xfrm>
                <a:off x="338473" y="1157966"/>
                <a:ext cx="5413096" cy="5400000"/>
                <a:chOff x="2676725" y="883646"/>
                <a:chExt cx="5413096" cy="5400000"/>
              </a:xfrm>
            </p:grpSpPr>
            <p:graphicFrame>
              <p:nvGraphicFramePr>
                <p:cNvPr id="11" name="图表 10">
                  <a:extLst>
                    <a:ext uri="{FF2B5EF4-FFF2-40B4-BE49-F238E27FC236}">
                      <a16:creationId xmlns:a16="http://schemas.microsoft.com/office/drawing/2014/main" id="{163A5771-58FC-43FF-994E-E4648159480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15336758"/>
                    </p:ext>
                  </p:extLst>
                </p:nvPr>
              </p:nvGraphicFramePr>
              <p:xfrm>
                <a:off x="2676725" y="883646"/>
                <a:ext cx="5413096" cy="54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cxnSp>
              <p:nvCxnSpPr>
                <p:cNvPr id="12" name="直接连接符 11">
                  <a:extLst>
                    <a:ext uri="{FF2B5EF4-FFF2-40B4-BE49-F238E27FC236}">
                      <a16:creationId xmlns:a16="http://schemas.microsoft.com/office/drawing/2014/main" id="{3925D951-6DB5-4F1C-8DC4-92868AC69387}"/>
                    </a:ext>
                  </a:extLst>
                </p:cNvPr>
                <p:cNvCxnSpPr/>
                <p:nvPr/>
              </p:nvCxnSpPr>
              <p:spPr>
                <a:xfrm>
                  <a:off x="7047411" y="1058091"/>
                  <a:ext cx="0" cy="4415246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41C2960-EF68-49B2-87E3-4CD90B154618}"/>
                  </a:ext>
                </a:extLst>
              </p:cNvPr>
              <p:cNvSpPr/>
              <p:nvPr/>
            </p:nvSpPr>
            <p:spPr>
              <a:xfrm>
                <a:off x="4575035" y="2351315"/>
                <a:ext cx="216000" cy="216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E62AB41-A302-4C89-B9C2-D412F9459271}"/>
                </a:ext>
              </a:extLst>
            </p:cNvPr>
            <p:cNvSpPr txBox="1"/>
            <p:nvPr/>
          </p:nvSpPr>
          <p:spPr>
            <a:xfrm>
              <a:off x="6355080" y="3075977"/>
              <a:ext cx="1165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Look up </a:t>
              </a:r>
            </a:p>
            <a:p>
              <a:r>
                <a:rPr lang="en-US" altLang="zh-CN" b="1" dirty="0"/>
                <a:t>from hub</a:t>
              </a:r>
              <a:endParaRPr lang="zh-CN" altLang="en-US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02B855D-F1D9-41A8-A582-F4E7A5879194}"/>
                </a:ext>
              </a:extLst>
            </p:cNvPr>
            <p:cNvSpPr txBox="1"/>
            <p:nvPr/>
          </p:nvSpPr>
          <p:spPr>
            <a:xfrm>
              <a:off x="9845040" y="4188497"/>
              <a:ext cx="13452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Look down</a:t>
              </a:r>
            </a:p>
            <a:p>
              <a:r>
                <a:rPr lang="en-US" altLang="zh-CN" b="1" dirty="0"/>
                <a:t>from tip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51387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4D79EB-2E76-4A90-B97F-8C79947DEB61}"/>
              </a:ext>
            </a:extLst>
          </p:cNvPr>
          <p:cNvGrpSpPr/>
          <p:nvPr/>
        </p:nvGrpSpPr>
        <p:grpSpPr>
          <a:xfrm>
            <a:off x="338473" y="-1386155"/>
            <a:ext cx="11012062" cy="10848703"/>
            <a:chOff x="338473" y="-1386155"/>
            <a:chExt cx="11012062" cy="1084870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EE31BAD-F8F3-43DC-BAE6-8A33EA0416A9}"/>
                </a:ext>
              </a:extLst>
            </p:cNvPr>
            <p:cNvGrpSpPr/>
            <p:nvPr/>
          </p:nvGrpSpPr>
          <p:grpSpPr>
            <a:xfrm>
              <a:off x="338473" y="-1386155"/>
              <a:ext cx="11012062" cy="10848703"/>
              <a:chOff x="338473" y="-1386155"/>
              <a:chExt cx="11012062" cy="10848703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C35EE4E9-ADCD-4AEA-9DF2-8A5146D2DB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503" t="15810" r="22148" b="5905"/>
              <a:stretch/>
            </p:blipFill>
            <p:spPr>
              <a:xfrm>
                <a:off x="6171111" y="-1386155"/>
                <a:ext cx="5179424" cy="5368835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A8EC8F1-911D-4945-AE49-EBFA291799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503" t="15809" r="22148" b="5905"/>
              <a:stretch/>
            </p:blipFill>
            <p:spPr>
              <a:xfrm>
                <a:off x="6171111" y="4093713"/>
                <a:ext cx="5179424" cy="5368835"/>
              </a:xfrm>
              <a:prstGeom prst="rect">
                <a:avLst/>
              </a:prstGeom>
            </p:spPr>
          </p:pic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C1A5DAF0-F3A7-4143-9306-50A251BD2025}"/>
                  </a:ext>
                </a:extLst>
              </p:cNvPr>
              <p:cNvGrpSpPr/>
              <p:nvPr/>
            </p:nvGrpSpPr>
            <p:grpSpPr>
              <a:xfrm>
                <a:off x="338473" y="1157966"/>
                <a:ext cx="5413096" cy="5400000"/>
                <a:chOff x="2676725" y="883646"/>
                <a:chExt cx="5413096" cy="5400000"/>
              </a:xfrm>
            </p:grpSpPr>
            <p:graphicFrame>
              <p:nvGraphicFramePr>
                <p:cNvPr id="9" name="图表 8">
                  <a:extLst>
                    <a:ext uri="{FF2B5EF4-FFF2-40B4-BE49-F238E27FC236}">
                      <a16:creationId xmlns:a16="http://schemas.microsoft.com/office/drawing/2014/main" id="{F0C3D5D5-35EA-49B4-838E-5E992A60E2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20214163"/>
                    </p:ext>
                  </p:extLst>
                </p:nvPr>
              </p:nvGraphicFramePr>
              <p:xfrm>
                <a:off x="2676725" y="883646"/>
                <a:ext cx="5413096" cy="5400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4F726CB9-6E92-4B6B-94D6-1B9544DF3548}"/>
                    </a:ext>
                  </a:extLst>
                </p:cNvPr>
                <p:cNvCxnSpPr/>
                <p:nvPr/>
              </p:nvCxnSpPr>
              <p:spPr>
                <a:xfrm>
                  <a:off x="7047411" y="1058091"/>
                  <a:ext cx="0" cy="4415246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A7FB9736-C320-4533-BFFD-71057EADD05B}"/>
                  </a:ext>
                </a:extLst>
              </p:cNvPr>
              <p:cNvSpPr/>
              <p:nvPr/>
            </p:nvSpPr>
            <p:spPr>
              <a:xfrm>
                <a:off x="4366029" y="2651762"/>
                <a:ext cx="216000" cy="21600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6E9D3A3-EEED-4CAD-A873-41076794616E}"/>
                </a:ext>
              </a:extLst>
            </p:cNvPr>
            <p:cNvSpPr txBox="1"/>
            <p:nvPr/>
          </p:nvSpPr>
          <p:spPr>
            <a:xfrm>
              <a:off x="6355080" y="3075977"/>
              <a:ext cx="1165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Look up </a:t>
              </a:r>
            </a:p>
            <a:p>
              <a:r>
                <a:rPr lang="en-US" altLang="zh-CN" b="1" dirty="0"/>
                <a:t>from hub</a:t>
              </a:r>
              <a:endParaRPr lang="zh-CN" altLang="en-US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25A9F46-7B99-4857-8E8B-58635A30C0DD}"/>
                </a:ext>
              </a:extLst>
            </p:cNvPr>
            <p:cNvSpPr txBox="1"/>
            <p:nvPr/>
          </p:nvSpPr>
          <p:spPr>
            <a:xfrm>
              <a:off x="9845040" y="4188497"/>
              <a:ext cx="13452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Look down</a:t>
              </a:r>
            </a:p>
            <a:p>
              <a:r>
                <a:rPr lang="en-US" altLang="zh-CN" b="1" dirty="0"/>
                <a:t>from tip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71700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0EF1C-5358-4640-A032-3C9807C6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36E96-FF32-4375-942B-155E5461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1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4783C6-EC36-4757-AD50-AFB68F797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7107" r="31560" b="16815"/>
          <a:stretch/>
        </p:blipFill>
        <p:spPr>
          <a:xfrm>
            <a:off x="1142762" y="687677"/>
            <a:ext cx="4126782" cy="5789323"/>
          </a:xfrm>
          <a:prstGeom prst="rect">
            <a:avLst/>
          </a:prstGeom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EB5FDC-26A8-4659-833D-860FDB8270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2"/>
          <a:stretch/>
        </p:blipFill>
        <p:spPr>
          <a:xfrm>
            <a:off x="5331027" y="4546234"/>
            <a:ext cx="2160000" cy="1930766"/>
          </a:xfrm>
          <a:prstGeom prst="rect">
            <a:avLst/>
          </a:prstGeom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66E191-1058-4E16-A03C-7459D6ACF2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2"/>
          <a:stretch/>
        </p:blipFill>
        <p:spPr>
          <a:xfrm>
            <a:off x="7543297" y="4548639"/>
            <a:ext cx="2160000" cy="1930766"/>
          </a:xfrm>
          <a:prstGeom prst="rect">
            <a:avLst/>
          </a:prstGeom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6F94AE-89BB-40CD-BCE8-8BDB0EC06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97" y="692650"/>
            <a:ext cx="2160000" cy="2160000"/>
          </a:xfrm>
          <a:prstGeom prst="rect">
            <a:avLst/>
          </a:prstGeom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3940C6-4547-491D-BD01-6B867FAB3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027" y="690245"/>
            <a:ext cx="2160000" cy="2160000"/>
          </a:xfrm>
          <a:prstGeom prst="rect">
            <a:avLst/>
          </a:prstGeom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C0E5AAB-75C1-4DE4-937D-1B2F93FA85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4"/>
          <a:stretch/>
        </p:blipFill>
        <p:spPr>
          <a:xfrm>
            <a:off x="5331027" y="2886777"/>
            <a:ext cx="2160000" cy="1622925"/>
          </a:xfrm>
          <a:prstGeom prst="rect">
            <a:avLst/>
          </a:prstGeom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51A7BD1-349C-462E-873D-A97FD9F816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16114"/>
          <a:stretch/>
        </p:blipFill>
        <p:spPr>
          <a:xfrm>
            <a:off x="7543297" y="2889182"/>
            <a:ext cx="2160000" cy="1622925"/>
          </a:xfrm>
          <a:prstGeom prst="rect">
            <a:avLst/>
          </a:prstGeom>
          <a:ln>
            <a:noFill/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5BB8556-EAF1-45CD-80E5-36EF56CE66FB}"/>
              </a:ext>
            </a:extLst>
          </p:cNvPr>
          <p:cNvSpPr txBox="1"/>
          <p:nvPr/>
        </p:nvSpPr>
        <p:spPr>
          <a:xfrm>
            <a:off x="5549252" y="453764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叶片前缘</a:t>
            </a:r>
            <a:r>
              <a:rPr lang="en-US" altLang="zh-CN" b="1" dirty="0"/>
              <a:t>(</a:t>
            </a:r>
            <a:r>
              <a:rPr lang="zh-CN" altLang="en-US" b="1" dirty="0"/>
              <a:t>轮毂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1DCAEBC-5AFE-422C-9166-3BAD4B509ECC}"/>
              </a:ext>
            </a:extLst>
          </p:cNvPr>
          <p:cNvSpPr txBox="1"/>
          <p:nvPr/>
        </p:nvSpPr>
        <p:spPr>
          <a:xfrm>
            <a:off x="7753585" y="454005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叶片尾缘</a:t>
            </a:r>
            <a:r>
              <a:rPr lang="en-US" altLang="zh-CN" b="1" dirty="0"/>
              <a:t>(</a:t>
            </a:r>
            <a:r>
              <a:rPr lang="zh-CN" altLang="en-US" b="1" dirty="0"/>
              <a:t>轮毂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51E5595-8A18-42CE-AE1C-F249964AED60}"/>
              </a:ext>
            </a:extLst>
          </p:cNvPr>
          <p:cNvSpPr txBox="1"/>
          <p:nvPr/>
        </p:nvSpPr>
        <p:spPr>
          <a:xfrm>
            <a:off x="5549252" y="70235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叶片前缘</a:t>
            </a:r>
            <a:r>
              <a:rPr lang="en-US" altLang="zh-CN" b="1" dirty="0"/>
              <a:t>(</a:t>
            </a:r>
            <a:r>
              <a:rPr lang="zh-CN" altLang="en-US" b="1" dirty="0"/>
              <a:t>机匣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EDF75E2-E6EB-4D0E-B44D-8FD4D1B2C3E7}"/>
              </a:ext>
            </a:extLst>
          </p:cNvPr>
          <p:cNvSpPr txBox="1"/>
          <p:nvPr/>
        </p:nvSpPr>
        <p:spPr>
          <a:xfrm>
            <a:off x="7792056" y="70476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叶片尾缘</a:t>
            </a:r>
            <a:r>
              <a:rPr lang="en-US" altLang="zh-CN" b="1" dirty="0"/>
              <a:t>(</a:t>
            </a:r>
            <a:r>
              <a:rPr lang="zh-CN" altLang="en-US" b="1" dirty="0"/>
              <a:t>机匣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DB47E1-1DCB-4AC7-8264-13B5DB76AD86}"/>
              </a:ext>
            </a:extLst>
          </p:cNvPr>
          <p:cNvSpPr txBox="1"/>
          <p:nvPr/>
        </p:nvSpPr>
        <p:spPr>
          <a:xfrm>
            <a:off x="5582102" y="3871956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叶顶间隙</a:t>
            </a:r>
            <a:endParaRPr lang="en-US" altLang="zh-CN" b="1" dirty="0"/>
          </a:p>
          <a:p>
            <a:pPr algn="ctr"/>
            <a:r>
              <a:rPr lang="en-US" altLang="zh-CN" b="1" dirty="0"/>
              <a:t>(</a:t>
            </a:r>
            <a:r>
              <a:rPr lang="zh-CN" altLang="en-US" b="1" dirty="0"/>
              <a:t>约</a:t>
            </a:r>
            <a:r>
              <a:rPr lang="en-US" altLang="zh-CN" b="1" dirty="0"/>
              <a:t>50%</a:t>
            </a:r>
            <a:r>
              <a:rPr lang="zh-CN" altLang="en-US" b="1" dirty="0"/>
              <a:t>弦长处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28052B-0C1F-4240-86ED-41D6A2F71251}"/>
              </a:ext>
            </a:extLst>
          </p:cNvPr>
          <p:cNvSpPr txBox="1"/>
          <p:nvPr/>
        </p:nvSpPr>
        <p:spPr>
          <a:xfrm>
            <a:off x="7715112" y="28891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叶根、轮毂角区</a:t>
            </a:r>
            <a:endParaRPr lang="en-US" altLang="zh-CN" b="1" dirty="0"/>
          </a:p>
          <a:p>
            <a:r>
              <a:rPr lang="en-US" altLang="zh-CN" b="1" dirty="0"/>
              <a:t>(</a:t>
            </a:r>
            <a:r>
              <a:rPr lang="zh-CN" altLang="en-US" b="1" dirty="0"/>
              <a:t>约</a:t>
            </a:r>
            <a:r>
              <a:rPr lang="en-US" altLang="zh-CN" b="1" dirty="0"/>
              <a:t>50%</a:t>
            </a:r>
            <a:r>
              <a:rPr lang="zh-CN" altLang="en-US" b="1" dirty="0"/>
              <a:t>弦长处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7043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2C6E1-67A4-4FE9-A554-134BAE22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网格生成细节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F918B6-0F19-4848-AC67-78505385F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总共粗、中、细三套网格，基本遵守各向均匀加密的原则</a:t>
            </a:r>
            <a:endParaRPr lang="en-US" altLang="zh-CN" dirty="0"/>
          </a:p>
          <a:p>
            <a:r>
              <a:rPr lang="zh-CN" altLang="en-US" dirty="0"/>
              <a:t>网格生成软件</a:t>
            </a:r>
            <a:endParaRPr lang="en-US" altLang="zh-CN" dirty="0"/>
          </a:p>
          <a:p>
            <a:pPr lvl="1"/>
            <a:r>
              <a:rPr lang="en-US" altLang="zh-CN" dirty="0"/>
              <a:t>NUMECA </a:t>
            </a:r>
            <a:r>
              <a:rPr lang="en-US" altLang="zh-CN" dirty="0" err="1"/>
              <a:t>Autogrid</a:t>
            </a:r>
            <a:r>
              <a:rPr lang="en-US" altLang="zh-CN" dirty="0"/>
              <a:t> 11.2</a:t>
            </a:r>
            <a:r>
              <a:rPr lang="zh-CN" altLang="en-US" dirty="0"/>
              <a:t>（网格生成后可输出为</a:t>
            </a:r>
            <a:r>
              <a:rPr lang="en-US" altLang="zh-CN" dirty="0"/>
              <a:t>Fluent</a:t>
            </a:r>
            <a:r>
              <a:rPr lang="zh-CN" altLang="en-US" dirty="0"/>
              <a:t>网格）</a:t>
            </a:r>
            <a:endParaRPr lang="en-US" altLang="zh-CN" dirty="0"/>
          </a:p>
          <a:p>
            <a:r>
              <a:rPr lang="zh-CN" altLang="en-US" dirty="0"/>
              <a:t>网格拓扑</a:t>
            </a:r>
            <a:endParaRPr lang="en-US" altLang="zh-CN" dirty="0"/>
          </a:p>
          <a:p>
            <a:pPr lvl="1"/>
            <a:r>
              <a:rPr lang="zh-CN" altLang="en-US" dirty="0"/>
              <a:t>默认拓扑， </a:t>
            </a:r>
            <a:r>
              <a:rPr lang="en-US" altLang="zh-CN" dirty="0"/>
              <a:t>Matching periodicity, normal/normal for high stagger</a:t>
            </a:r>
          </a:p>
          <a:p>
            <a:r>
              <a:rPr lang="zh-CN" altLang="en-US" dirty="0"/>
              <a:t>关键参数</a:t>
            </a:r>
            <a:endParaRPr lang="en-US" altLang="zh-CN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C0CC53A-3C11-4C76-88E3-D9C9022B3A3B}"/>
              </a:ext>
            </a:extLst>
          </p:cNvPr>
          <p:cNvGraphicFramePr>
            <a:graphicFrameLocks noGrp="1"/>
          </p:cNvGraphicFramePr>
          <p:nvPr/>
        </p:nvGraphicFramePr>
        <p:xfrm>
          <a:off x="1148080" y="4615180"/>
          <a:ext cx="983923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850">
                  <a:extLst>
                    <a:ext uri="{9D8B030D-6E8A-4147-A177-3AD203B41FA5}">
                      <a16:colId xmlns:a16="http://schemas.microsoft.com/office/drawing/2014/main" val="1598038967"/>
                    </a:ext>
                  </a:extLst>
                </a:gridCol>
                <a:gridCol w="1737156">
                  <a:extLst>
                    <a:ext uri="{9D8B030D-6E8A-4147-A177-3AD203B41FA5}">
                      <a16:colId xmlns:a16="http://schemas.microsoft.com/office/drawing/2014/main" val="1283432495"/>
                    </a:ext>
                  </a:extLst>
                </a:gridCol>
                <a:gridCol w="1349828">
                  <a:extLst>
                    <a:ext uri="{9D8B030D-6E8A-4147-A177-3AD203B41FA5}">
                      <a16:colId xmlns:a16="http://schemas.microsoft.com/office/drawing/2014/main" val="2283768748"/>
                    </a:ext>
                  </a:extLst>
                </a:gridCol>
                <a:gridCol w="1265646">
                  <a:extLst>
                    <a:ext uri="{9D8B030D-6E8A-4147-A177-3AD203B41FA5}">
                      <a16:colId xmlns:a16="http://schemas.microsoft.com/office/drawing/2014/main" val="14899081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901345642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665109582"/>
                    </a:ext>
                  </a:extLst>
                </a:gridCol>
                <a:gridCol w="1285240">
                  <a:extLst>
                    <a:ext uri="{9D8B030D-6E8A-4147-A177-3AD203B41FA5}">
                      <a16:colId xmlns:a16="http://schemas.microsoft.com/office/drawing/2014/main" val="1685432964"/>
                    </a:ext>
                  </a:extLst>
                </a:gridCol>
                <a:gridCol w="1101634">
                  <a:extLst>
                    <a:ext uri="{9D8B030D-6E8A-4147-A177-3AD203B41FA5}">
                      <a16:colId xmlns:a16="http://schemas.microsoft.com/office/drawing/2014/main" val="51439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网格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网格点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总数</a:t>
                      </a:r>
                      <a:r>
                        <a:rPr lang="zh-CN" altLang="en-US" baseline="300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壁面网格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高度</a:t>
                      </a:r>
                      <a:r>
                        <a:rPr lang="en-US" altLang="zh-CN" dirty="0"/>
                        <a:t>(m)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壁面网格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增长率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径向网格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点数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间隙网格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点数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Max. </a:t>
                      </a:r>
                      <a:br>
                        <a:rPr lang="en-US" altLang="zh-CN" dirty="0"/>
                      </a:br>
                      <a:r>
                        <a:rPr lang="en-US" altLang="zh-CN" dirty="0"/>
                        <a:t>skewness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Max.</a:t>
                      </a:r>
                      <a:br>
                        <a:rPr lang="en-US" altLang="zh-CN" dirty="0"/>
                      </a:br>
                      <a:r>
                        <a:rPr lang="en-US" altLang="zh-CN" dirty="0"/>
                        <a:t>AR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39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594,617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10</a:t>
                      </a:r>
                      <a:r>
                        <a:rPr lang="en-US" altLang="zh-CN" b="1" baseline="30000" dirty="0"/>
                        <a:t>-6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1.34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19.5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38358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0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1,011457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10</a:t>
                      </a:r>
                      <a:r>
                        <a:rPr lang="en-US" altLang="zh-CN" b="1" baseline="30000" dirty="0"/>
                        <a:t>-6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1.34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109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20.5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41062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901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2,038,685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10</a:t>
                      </a:r>
                      <a:r>
                        <a:rPr lang="en-US" altLang="zh-CN" b="1" baseline="30000" dirty="0"/>
                        <a:t>-6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1.27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137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20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29957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859541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4D529F5D-DF16-45E7-9088-2EB6B5CAA7FB}"/>
              </a:ext>
            </a:extLst>
          </p:cNvPr>
          <p:cNvSpPr/>
          <p:nvPr/>
        </p:nvSpPr>
        <p:spPr>
          <a:xfrm>
            <a:off x="1188720" y="6488668"/>
            <a:ext cx="8448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/>
              <a:t>*这是转化为非结构网格之后的网格点总数，较</a:t>
            </a:r>
            <a:r>
              <a:rPr lang="en-US" altLang="zh-CN" dirty="0" err="1"/>
              <a:t>Autogrid</a:t>
            </a:r>
            <a:r>
              <a:rPr lang="zh-CN" altLang="en-US" dirty="0"/>
              <a:t>屏幕输出输出值略小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780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2C6E1-67A4-4FE9-A554-134BAE22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粗网格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87FD8A-1516-403C-B9BF-14E8BF60F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0238" r="7657" b="25198"/>
          <a:stretch/>
        </p:blipFill>
        <p:spPr>
          <a:xfrm>
            <a:off x="1276348" y="3429000"/>
            <a:ext cx="10172701" cy="3352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9378B8-1173-4E5D-9614-0E566C849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r="26875"/>
          <a:stretch/>
        </p:blipFill>
        <p:spPr>
          <a:xfrm>
            <a:off x="8671531" y="85950"/>
            <a:ext cx="3027549" cy="3352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C2DF42-29C0-426C-A966-429E28EF22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r="26875"/>
          <a:stretch/>
        </p:blipFill>
        <p:spPr>
          <a:xfrm>
            <a:off x="8671531" y="85950"/>
            <a:ext cx="3018744" cy="3343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E68CC5D-EC34-4600-A9BD-61253C5CE7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r="26875"/>
          <a:stretch/>
        </p:blipFill>
        <p:spPr>
          <a:xfrm>
            <a:off x="8671531" y="85950"/>
            <a:ext cx="3026465" cy="33516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7620C68-4085-4775-8253-257486542818}"/>
              </a:ext>
            </a:extLst>
          </p:cNvPr>
          <p:cNvCxnSpPr/>
          <p:nvPr/>
        </p:nvCxnSpPr>
        <p:spPr>
          <a:xfrm>
            <a:off x="6553200" y="3505200"/>
            <a:ext cx="0" cy="495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436D6FB-E270-4B49-A0D0-E7A21C066D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r="32344" b="6866"/>
          <a:stretch/>
        </p:blipFill>
        <p:spPr>
          <a:xfrm>
            <a:off x="4894678" y="85950"/>
            <a:ext cx="3303604" cy="33528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3E930C0-5722-4813-AFE7-F9D82DD6CCED}"/>
              </a:ext>
            </a:extLst>
          </p:cNvPr>
          <p:cNvSpPr txBox="1"/>
          <p:nvPr/>
        </p:nvSpPr>
        <p:spPr>
          <a:xfrm>
            <a:off x="6546480" y="3429000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viewed from top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870837C-CC63-4AE3-B116-09A8EAD340DB}"/>
              </a:ext>
            </a:extLst>
          </p:cNvPr>
          <p:cNvSpPr/>
          <p:nvPr/>
        </p:nvSpPr>
        <p:spPr>
          <a:xfrm>
            <a:off x="11487150" y="3638550"/>
            <a:ext cx="459134" cy="1219200"/>
          </a:xfrm>
          <a:custGeom>
            <a:avLst/>
            <a:gdLst>
              <a:gd name="connsiteX0" fmla="*/ 0 w 459134"/>
              <a:gd name="connsiteY0" fmla="*/ 0 h 1219200"/>
              <a:gd name="connsiteX1" fmla="*/ 457200 w 459134"/>
              <a:gd name="connsiteY1" fmla="*/ 628650 h 1219200"/>
              <a:gd name="connsiteX2" fmla="*/ 133350 w 459134"/>
              <a:gd name="connsiteY2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134" h="1219200">
                <a:moveTo>
                  <a:pt x="0" y="0"/>
                </a:moveTo>
                <a:cubicBezTo>
                  <a:pt x="217487" y="212725"/>
                  <a:pt x="434975" y="425450"/>
                  <a:pt x="457200" y="628650"/>
                </a:cubicBezTo>
                <a:cubicBezTo>
                  <a:pt x="479425" y="831850"/>
                  <a:pt x="306387" y="1025525"/>
                  <a:pt x="133350" y="1219200"/>
                </a:cubicBezTo>
              </a:path>
            </a:pathLst>
          </a:custGeom>
          <a:noFill/>
          <a:ln w="12700">
            <a:solidFill>
              <a:srgbClr val="00B0F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E61189-68B9-4137-BF36-652026C31516}"/>
              </a:ext>
            </a:extLst>
          </p:cNvPr>
          <p:cNvSpPr txBox="1"/>
          <p:nvPr/>
        </p:nvSpPr>
        <p:spPr>
          <a:xfrm>
            <a:off x="9087468" y="3414415"/>
            <a:ext cx="247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</a:rPr>
              <a:t>viewed from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behind the outlet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DFEA1D-9C25-4143-B043-DCF8B5C92EB6}"/>
              </a:ext>
            </a:extLst>
          </p:cNvPr>
          <p:cNvSpPr txBox="1"/>
          <p:nvPr/>
        </p:nvSpPr>
        <p:spPr>
          <a:xfrm>
            <a:off x="838200" y="1969863"/>
            <a:ext cx="23583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约</a:t>
            </a:r>
            <a:r>
              <a:rPr lang="en-US" altLang="zh-CN" sz="2800" dirty="0"/>
              <a:t>50</a:t>
            </a:r>
            <a:r>
              <a:rPr lang="zh-CN" altLang="en-US" sz="2800" dirty="0"/>
              <a:t>万网格点</a:t>
            </a:r>
            <a:endParaRPr lang="en-US" altLang="zh-CN" sz="2800" dirty="0"/>
          </a:p>
          <a:p>
            <a:pPr algn="ctr"/>
            <a:r>
              <a:rPr lang="en-US" altLang="zh-CN" sz="2800" dirty="0"/>
              <a:t>y+=0.5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440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B67389-7CED-4E36-9D26-5D53305C99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0238" r="7657" b="25198"/>
          <a:stretch/>
        </p:blipFill>
        <p:spPr>
          <a:xfrm>
            <a:off x="1276349" y="3429000"/>
            <a:ext cx="10172700" cy="3352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566348-831D-4284-A45A-C8F0E3A5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中网格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88BF5F-36DB-4777-9946-5B874DB607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r="26875"/>
          <a:stretch/>
        </p:blipFill>
        <p:spPr>
          <a:xfrm>
            <a:off x="8671531" y="85950"/>
            <a:ext cx="3027549" cy="3352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E4C206-A99B-4178-AD3D-E8F40E079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r="26875"/>
          <a:stretch/>
        </p:blipFill>
        <p:spPr>
          <a:xfrm>
            <a:off x="8671531" y="85950"/>
            <a:ext cx="3026465" cy="33516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2C9A6C1-0B27-4BE9-8017-0074650DC665}"/>
              </a:ext>
            </a:extLst>
          </p:cNvPr>
          <p:cNvCxnSpPr/>
          <p:nvPr/>
        </p:nvCxnSpPr>
        <p:spPr>
          <a:xfrm>
            <a:off x="6553200" y="3505200"/>
            <a:ext cx="0" cy="495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8C420B5-5A57-4A1C-A94B-4006AA73CC16}"/>
              </a:ext>
            </a:extLst>
          </p:cNvPr>
          <p:cNvSpPr txBox="1"/>
          <p:nvPr/>
        </p:nvSpPr>
        <p:spPr>
          <a:xfrm>
            <a:off x="6546480" y="3429000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viewed from top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B5F90E-9505-4DC8-B743-F575D49831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r="32344" b="6866"/>
          <a:stretch/>
        </p:blipFill>
        <p:spPr>
          <a:xfrm>
            <a:off x="4894678" y="85950"/>
            <a:ext cx="3303604" cy="3352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292589-F799-4AF9-8E9C-305A8D2D26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r="32344" b="6866"/>
          <a:stretch/>
        </p:blipFill>
        <p:spPr>
          <a:xfrm>
            <a:off x="4894678" y="85950"/>
            <a:ext cx="3303604" cy="33528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EA4DCFB-F5BB-4F0E-920B-5E39DB39E104}"/>
              </a:ext>
            </a:extLst>
          </p:cNvPr>
          <p:cNvSpPr/>
          <p:nvPr/>
        </p:nvSpPr>
        <p:spPr>
          <a:xfrm>
            <a:off x="11487150" y="3638550"/>
            <a:ext cx="459134" cy="1219200"/>
          </a:xfrm>
          <a:custGeom>
            <a:avLst/>
            <a:gdLst>
              <a:gd name="connsiteX0" fmla="*/ 0 w 459134"/>
              <a:gd name="connsiteY0" fmla="*/ 0 h 1219200"/>
              <a:gd name="connsiteX1" fmla="*/ 457200 w 459134"/>
              <a:gd name="connsiteY1" fmla="*/ 628650 h 1219200"/>
              <a:gd name="connsiteX2" fmla="*/ 133350 w 459134"/>
              <a:gd name="connsiteY2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134" h="1219200">
                <a:moveTo>
                  <a:pt x="0" y="0"/>
                </a:moveTo>
                <a:cubicBezTo>
                  <a:pt x="217487" y="212725"/>
                  <a:pt x="434975" y="425450"/>
                  <a:pt x="457200" y="628650"/>
                </a:cubicBezTo>
                <a:cubicBezTo>
                  <a:pt x="479425" y="831850"/>
                  <a:pt x="306387" y="1025525"/>
                  <a:pt x="133350" y="1219200"/>
                </a:cubicBezTo>
              </a:path>
            </a:pathLst>
          </a:custGeom>
          <a:noFill/>
          <a:ln w="12700">
            <a:solidFill>
              <a:srgbClr val="00B0F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7891DF-94C9-4B32-97BC-5EFAC89EE50B}"/>
              </a:ext>
            </a:extLst>
          </p:cNvPr>
          <p:cNvSpPr txBox="1"/>
          <p:nvPr/>
        </p:nvSpPr>
        <p:spPr>
          <a:xfrm>
            <a:off x="9087468" y="3414415"/>
            <a:ext cx="247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</a:rPr>
              <a:t>viewed from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behind the outlet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161C51-B93C-4039-9C6E-F141061CBC10}"/>
              </a:ext>
            </a:extLst>
          </p:cNvPr>
          <p:cNvSpPr txBox="1"/>
          <p:nvPr/>
        </p:nvSpPr>
        <p:spPr>
          <a:xfrm>
            <a:off x="729196" y="1969863"/>
            <a:ext cx="25763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约</a:t>
            </a:r>
            <a:r>
              <a:rPr lang="en-US" altLang="zh-CN" sz="2800" dirty="0"/>
              <a:t>100</a:t>
            </a:r>
            <a:r>
              <a:rPr lang="zh-CN" altLang="en-US" sz="2800" dirty="0"/>
              <a:t>万网格点</a:t>
            </a:r>
            <a:endParaRPr lang="en-US" altLang="zh-CN" sz="2800" dirty="0"/>
          </a:p>
          <a:p>
            <a:pPr algn="ctr"/>
            <a:r>
              <a:rPr lang="en-US" altLang="zh-CN" sz="2800" dirty="0"/>
              <a:t>y+=0.5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836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EBDBF79-A867-42C7-87D0-5AD2FFDED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0238" r="7657" b="25198"/>
          <a:stretch/>
        </p:blipFill>
        <p:spPr>
          <a:xfrm>
            <a:off x="1276350" y="3429000"/>
            <a:ext cx="10172700" cy="3352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27E9159-45FE-4D7A-B475-98A195F7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密网格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DFCDF8-CB96-4D88-AA21-89A03274A80E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r="26875"/>
          <a:stretch/>
        </p:blipFill>
        <p:spPr>
          <a:xfrm>
            <a:off x="8671531" y="85950"/>
            <a:ext cx="3027549" cy="33528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6E51182-C467-492D-A773-7FD09298142A}"/>
              </a:ext>
            </a:extLst>
          </p:cNvPr>
          <p:cNvCxnSpPr/>
          <p:nvPr/>
        </p:nvCxnSpPr>
        <p:spPr>
          <a:xfrm>
            <a:off x="6553200" y="3505200"/>
            <a:ext cx="0" cy="495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F58663A-1863-4700-8368-56FC519D5F94}"/>
              </a:ext>
            </a:extLst>
          </p:cNvPr>
          <p:cNvSpPr txBox="1"/>
          <p:nvPr/>
        </p:nvSpPr>
        <p:spPr>
          <a:xfrm>
            <a:off x="6546480" y="3429000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viewed from top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6573D57-3E22-4A07-85BF-2FEE752585F5}"/>
              </a:ext>
            </a:extLst>
          </p:cNvPr>
          <p:cNvSpPr/>
          <p:nvPr/>
        </p:nvSpPr>
        <p:spPr>
          <a:xfrm>
            <a:off x="11487150" y="3638550"/>
            <a:ext cx="459134" cy="1219200"/>
          </a:xfrm>
          <a:custGeom>
            <a:avLst/>
            <a:gdLst>
              <a:gd name="connsiteX0" fmla="*/ 0 w 459134"/>
              <a:gd name="connsiteY0" fmla="*/ 0 h 1219200"/>
              <a:gd name="connsiteX1" fmla="*/ 457200 w 459134"/>
              <a:gd name="connsiteY1" fmla="*/ 628650 h 1219200"/>
              <a:gd name="connsiteX2" fmla="*/ 133350 w 459134"/>
              <a:gd name="connsiteY2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134" h="1219200">
                <a:moveTo>
                  <a:pt x="0" y="0"/>
                </a:moveTo>
                <a:cubicBezTo>
                  <a:pt x="217487" y="212725"/>
                  <a:pt x="434975" y="425450"/>
                  <a:pt x="457200" y="628650"/>
                </a:cubicBezTo>
                <a:cubicBezTo>
                  <a:pt x="479425" y="831850"/>
                  <a:pt x="306387" y="1025525"/>
                  <a:pt x="133350" y="1219200"/>
                </a:cubicBezTo>
              </a:path>
            </a:pathLst>
          </a:custGeom>
          <a:noFill/>
          <a:ln w="12700">
            <a:solidFill>
              <a:srgbClr val="00B0F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035B61-76B8-4681-9E0F-1B353FBA83FF}"/>
              </a:ext>
            </a:extLst>
          </p:cNvPr>
          <p:cNvSpPr txBox="1"/>
          <p:nvPr/>
        </p:nvSpPr>
        <p:spPr>
          <a:xfrm>
            <a:off x="9087468" y="3414415"/>
            <a:ext cx="2470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</a:rPr>
              <a:t>viewed from</a:t>
            </a:r>
          </a:p>
          <a:p>
            <a:r>
              <a:rPr lang="en-US" altLang="zh-CN" sz="2400" dirty="0">
                <a:solidFill>
                  <a:srgbClr val="00B0F0"/>
                </a:solidFill>
              </a:rPr>
              <a:t>behind the outlet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FA4D94F-A0D6-427C-8632-000CE9E90867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6" r="32344" b="6288"/>
          <a:stretch/>
        </p:blipFill>
        <p:spPr>
          <a:xfrm>
            <a:off x="4893594" y="85949"/>
            <a:ext cx="3304800" cy="33516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85A080-4BA1-46DB-BF26-344ADC19DEC0}"/>
              </a:ext>
            </a:extLst>
          </p:cNvPr>
          <p:cNvSpPr txBox="1"/>
          <p:nvPr/>
        </p:nvSpPr>
        <p:spPr>
          <a:xfrm>
            <a:off x="729196" y="1969863"/>
            <a:ext cx="25763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约</a:t>
            </a:r>
            <a:r>
              <a:rPr lang="en-US" altLang="zh-CN" sz="2800" dirty="0"/>
              <a:t>200</a:t>
            </a:r>
            <a:r>
              <a:rPr lang="zh-CN" altLang="en-US" sz="2800" dirty="0"/>
              <a:t>万网格点</a:t>
            </a:r>
            <a:endParaRPr lang="en-US" altLang="zh-CN" sz="2800" dirty="0"/>
          </a:p>
          <a:p>
            <a:pPr algn="ctr"/>
            <a:r>
              <a:rPr lang="en-US" altLang="zh-CN" sz="2800" dirty="0"/>
              <a:t>y+=0.5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74261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3108</TotalTime>
  <Words>2049</Words>
  <Application>Microsoft Office PowerPoint</Application>
  <PresentationFormat>宽屏</PresentationFormat>
  <Paragraphs>365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3" baseType="lpstr">
      <vt:lpstr>等线</vt:lpstr>
      <vt:lpstr>等线 Light</vt:lpstr>
      <vt:lpstr>Arial</vt:lpstr>
      <vt:lpstr>Office 主题​​</vt:lpstr>
      <vt:lpstr>NASA Rotor67 流场分析</vt:lpstr>
      <vt:lpstr>NASA Rotor 67 介绍</vt:lpstr>
      <vt:lpstr>几何和关键尺寸</vt:lpstr>
      <vt:lpstr>计算网格</vt:lpstr>
      <vt:lpstr>PowerPoint 演示文稿</vt:lpstr>
      <vt:lpstr>网格生成细节</vt:lpstr>
      <vt:lpstr>粗网格</vt:lpstr>
      <vt:lpstr>中网格</vt:lpstr>
      <vt:lpstr>密网格</vt:lpstr>
      <vt:lpstr>PowerPoint 演示文稿</vt:lpstr>
      <vt:lpstr>PowerPoint 演示文稿</vt:lpstr>
      <vt:lpstr>Update on the eigenvalue analysis using ARPACK</vt:lpstr>
      <vt:lpstr>Case 0 description</vt:lpstr>
      <vt:lpstr>Case 0 eigenvalue analysis</vt:lpstr>
      <vt:lpstr>Case 0 linear solver behavior</vt:lpstr>
      <vt:lpstr>Case 0 linear solver behavior</vt:lpstr>
      <vt:lpstr>Case 0 linear solver behavior</vt:lpstr>
      <vt:lpstr>Case 0 summary</vt:lpstr>
      <vt:lpstr>PowerPoint 演示文稿</vt:lpstr>
      <vt:lpstr>Case 1 description</vt:lpstr>
      <vt:lpstr>Two approaches are used to compute the eigenvalues</vt:lpstr>
      <vt:lpstr>Two approaches are used to compute the eigenvalues</vt:lpstr>
      <vt:lpstr>Choice 1, random vec (ARPACK default opt)</vt:lpstr>
      <vt:lpstr>Choice 2, init with unit vector</vt:lpstr>
      <vt:lpstr>Choice 3, init with flow solution</vt:lpstr>
      <vt:lpstr>Choice 4, init with residual vector</vt:lpstr>
      <vt:lpstr>Case 2 description</vt:lpstr>
      <vt:lpstr>Linear solver convergence for choices 1-4</vt:lpstr>
      <vt:lpstr>GMRES convergence for init with residual</vt:lpstr>
      <vt:lpstr>GMRES convergence for init w/ random vec</vt:lpstr>
      <vt:lpstr>GMRES convergence</vt:lpstr>
      <vt:lpstr>How lossy is local-ILU exactly, for R67-3d</vt:lpstr>
      <vt:lpstr>How lossy is local-ILU exactly, for R67-3d</vt:lpstr>
      <vt:lpstr>Deterioration of local-ilu over many cores</vt:lpstr>
      <vt:lpstr>PowerPoint 演示文稿</vt:lpstr>
      <vt:lpstr>PowerPoint 演示文稿</vt:lpstr>
      <vt:lpstr>PowerPoint 演示文稿</vt:lpstr>
      <vt:lpstr>Rotor67 design condition eigen-analysis</vt:lpstr>
      <vt:lpstr>Rotor67 design condition eigen-analysis</vt:lpstr>
      <vt:lpstr>The eigenvectors</vt:lpstr>
      <vt:lpstr>PowerPoint 演示文稿</vt:lpstr>
      <vt:lpstr>PowerPoint 演示文稿</vt:lpstr>
      <vt:lpstr>PowerPoint 演示文稿</vt:lpstr>
      <vt:lpstr>flow field for back pressure of 23kpa</vt:lpstr>
      <vt:lpstr>Tip leakage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the eigenvalue analysis using ARPACK</dc:title>
  <dc:creator>xu shenren</dc:creator>
  <cp:lastModifiedBy>xu shenren</cp:lastModifiedBy>
  <cp:revision>74</cp:revision>
  <dcterms:created xsi:type="dcterms:W3CDTF">2020-01-27T12:08:53Z</dcterms:created>
  <dcterms:modified xsi:type="dcterms:W3CDTF">2020-05-10T09:35:18Z</dcterms:modified>
</cp:coreProperties>
</file>